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718" r:id="rId3"/>
  </p:sldMasterIdLst>
  <p:notesMasterIdLst>
    <p:notesMasterId r:id="rId39"/>
  </p:notesMasterIdLst>
  <p:sldIdLst>
    <p:sldId id="257" r:id="rId4"/>
    <p:sldId id="278" r:id="rId5"/>
    <p:sldId id="279" r:id="rId6"/>
    <p:sldId id="261" r:id="rId7"/>
    <p:sldId id="259" r:id="rId8"/>
    <p:sldId id="260" r:id="rId9"/>
    <p:sldId id="262" r:id="rId10"/>
    <p:sldId id="263" r:id="rId11"/>
    <p:sldId id="287" r:id="rId12"/>
    <p:sldId id="285" r:id="rId13"/>
    <p:sldId id="265" r:id="rId14"/>
    <p:sldId id="288" r:id="rId15"/>
    <p:sldId id="289" r:id="rId16"/>
    <p:sldId id="291" r:id="rId17"/>
    <p:sldId id="290" r:id="rId18"/>
    <p:sldId id="292" r:id="rId19"/>
    <p:sldId id="293" r:id="rId20"/>
    <p:sldId id="294" r:id="rId21"/>
    <p:sldId id="297" r:id="rId22"/>
    <p:sldId id="299" r:id="rId23"/>
    <p:sldId id="295" r:id="rId24"/>
    <p:sldId id="296" r:id="rId25"/>
    <p:sldId id="298" r:id="rId26"/>
    <p:sldId id="266" r:id="rId27"/>
    <p:sldId id="267" r:id="rId28"/>
    <p:sldId id="268" r:id="rId29"/>
    <p:sldId id="280" r:id="rId30"/>
    <p:sldId id="286" r:id="rId31"/>
    <p:sldId id="284" r:id="rId32"/>
    <p:sldId id="305" r:id="rId33"/>
    <p:sldId id="302" r:id="rId34"/>
    <p:sldId id="303" r:id="rId35"/>
    <p:sldId id="304" r:id="rId36"/>
    <p:sldId id="301" r:id="rId37"/>
    <p:sldId id="274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267347045473006"/>
          <c:y val="1.3126018041556766E-2"/>
          <c:w val="0.65183863791044694"/>
          <c:h val="0.90148544493411498"/>
        </c:manualLayout>
      </c:layout>
      <c:barChart>
        <c:barDir val="bar"/>
        <c:grouping val="clustered"/>
        <c:varyColors val="0"/>
        <c:ser>
          <c:idx val="0"/>
          <c:order val="0"/>
          <c:tx>
            <c:v>Количество реализуемых программ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Лист1!$A$1:$A$44</c:f>
              <c:strCache>
                <c:ptCount val="24"/>
                <c:pt idx="0">
                  <c:v>Воронежская область</c:v>
                </c:pt>
                <c:pt idx="1">
                  <c:v>Карачаево-Черкесская Республика</c:v>
                </c:pt>
                <c:pt idx="2">
                  <c:v>Кемеровская область</c:v>
                </c:pt>
                <c:pt idx="3">
                  <c:v>Республика Коми</c:v>
                </c:pt>
                <c:pt idx="4">
                  <c:v>Красноярский край</c:v>
                </c:pt>
                <c:pt idx="5">
                  <c:v>Республика Марий Эл</c:v>
                </c:pt>
                <c:pt idx="6">
                  <c:v>Москва</c:v>
                </c:pt>
                <c:pt idx="7">
                  <c:v>Московская область</c:v>
                </c:pt>
                <c:pt idx="8">
                  <c:v>Республика Мордовия</c:v>
                </c:pt>
                <c:pt idx="9">
                  <c:v>Нижегородская область</c:v>
                </c:pt>
                <c:pt idx="10">
                  <c:v>Омская область</c:v>
                </c:pt>
                <c:pt idx="11">
                  <c:v>Ростовская область</c:v>
                </c:pt>
                <c:pt idx="12">
                  <c:v>город Санкт-Петербург</c:v>
                </c:pt>
                <c:pt idx="13">
                  <c:v>Саратовская область</c:v>
                </c:pt>
                <c:pt idx="14">
                  <c:v>Республика (Саха) Якутия</c:v>
                </c:pt>
                <c:pt idx="15">
                  <c:v>Свердловская область</c:v>
                </c:pt>
                <c:pt idx="16">
                  <c:v>Тамбовская область</c:v>
                </c:pt>
                <c:pt idx="17">
                  <c:v>Тульская область</c:v>
                </c:pt>
                <c:pt idx="18">
                  <c:v>Республика Тыва</c:v>
                </c:pt>
                <c:pt idx="19">
                  <c:v>Тюменская область</c:v>
                </c:pt>
                <c:pt idx="20">
                  <c:v>ХМАО</c:v>
                </c:pt>
                <c:pt idx="21">
                  <c:v>Челябинская область</c:v>
                </c:pt>
                <c:pt idx="22">
                  <c:v>Чеченская Республика</c:v>
                </c:pt>
                <c:pt idx="23">
                  <c:v>Чувашская Республика</c:v>
                </c:pt>
              </c:strCache>
              <c:extLst xmlns:c16r2="http://schemas.microsoft.com/office/drawing/2015/06/chart"/>
            </c:strRef>
          </c:cat>
          <c:val>
            <c:numRef>
              <c:f>Лист1!$B$1:$B$44</c:f>
              <c:numCache>
                <c:formatCode>General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5</c:v>
                </c:pt>
                <c:pt idx="7">
                  <c:v>1</c:v>
                </c:pt>
                <c:pt idx="8">
                  <c:v>2</c:v>
                </c:pt>
                <c:pt idx="9">
                  <c:v>1</c:v>
                </c:pt>
                <c:pt idx="10">
                  <c:v>1</c:v>
                </c:pt>
                <c:pt idx="11">
                  <c:v>2</c:v>
                </c:pt>
                <c:pt idx="12">
                  <c:v>1</c:v>
                </c:pt>
                <c:pt idx="13">
                  <c:v>2</c:v>
                </c:pt>
                <c:pt idx="14">
                  <c:v>1</c:v>
                </c:pt>
                <c:pt idx="15">
                  <c:v>3</c:v>
                </c:pt>
                <c:pt idx="16">
                  <c:v>1</c:v>
                </c:pt>
                <c:pt idx="17">
                  <c:v>2</c:v>
                </c:pt>
                <c:pt idx="18">
                  <c:v>1</c:v>
                </c:pt>
                <c:pt idx="19">
                  <c:v>4</c:v>
                </c:pt>
                <c:pt idx="20">
                  <c:v>1</c:v>
                </c:pt>
                <c:pt idx="21">
                  <c:v>1</c:v>
                </c:pt>
                <c:pt idx="22">
                  <c:v>3</c:v>
                </c:pt>
                <c:pt idx="23">
                  <c:v>5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74D-460C-82B2-C35EC4E624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0397056"/>
        <c:axId val="100398592"/>
      </c:barChart>
      <c:catAx>
        <c:axId val="1003970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solidFill>
            <a:schemeClr val="lt1"/>
          </a:solidFill>
        </c:spPr>
        <c:txPr>
          <a:bodyPr rot="-60000000" vert="horz"/>
          <a:lstStyle/>
          <a:p>
            <a:pPr>
              <a:defRPr sz="1200" b="1"/>
            </a:pPr>
            <a:endParaRPr lang="ru-RU"/>
          </a:p>
        </c:txPr>
        <c:crossAx val="100398592"/>
        <c:crosses val="autoZero"/>
        <c:auto val="1"/>
        <c:lblAlgn val="ctr"/>
        <c:lblOffset val="100"/>
        <c:noMultiLvlLbl val="0"/>
      </c:catAx>
      <c:valAx>
        <c:axId val="100398592"/>
        <c:scaling>
          <c:orientation val="minMax"/>
          <c:max val="5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600" b="1"/>
            </a:pPr>
            <a:endParaRPr lang="ru-RU"/>
          </a:p>
        </c:txPr>
        <c:crossAx val="100397056"/>
        <c:crosses val="autoZero"/>
        <c:crossBetween val="between"/>
        <c:majorUnit val="1"/>
      </c:valAx>
      <c:spPr>
        <a:solidFill>
          <a:schemeClr val="lt1"/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237534084678989"/>
          <c:y val="0.26634527666829266"/>
          <c:w val="0.45076533493266818"/>
          <c:h val="0.61430693513560397"/>
        </c:manualLayout>
      </c:layout>
      <c:pieChart>
        <c:varyColors val="1"/>
        <c:ser>
          <c:idx val="0"/>
          <c:order val="0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260C-4831-B322-B5AB5714F8AF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260C-4831-B322-B5AB5714F8AF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260C-4831-B322-B5AB5714F8AF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260C-4831-B322-B5AB5714F8AF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260C-4831-B322-B5AB5714F8AF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260C-4831-B322-B5AB5714F8AF}"/>
              </c:ext>
            </c:extLst>
          </c:dPt>
          <c:dPt>
            <c:idx val="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260C-4831-B322-B5AB5714F8AF}"/>
              </c:ext>
            </c:extLst>
          </c:dPt>
          <c:dPt>
            <c:idx val="7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260C-4831-B322-B5AB5714F8AF}"/>
              </c:ext>
            </c:extLst>
          </c:dPt>
          <c:dPt>
            <c:idx val="8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260C-4831-B322-B5AB5714F8AF}"/>
              </c:ext>
            </c:extLst>
          </c:dPt>
          <c:dPt>
            <c:idx val="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260C-4831-B322-B5AB5714F8AF}"/>
              </c:ext>
            </c:extLst>
          </c:dPt>
          <c:dPt>
            <c:idx val="1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260C-4831-B322-B5AB5714F8AF}"/>
              </c:ext>
            </c:extLst>
          </c:dPt>
          <c:dPt>
            <c:idx val="1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260C-4831-B322-B5AB5714F8AF}"/>
              </c:ext>
            </c:extLst>
          </c:dPt>
          <c:dPt>
            <c:idx val="1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260C-4831-B322-B5AB5714F8AF}"/>
              </c:ext>
            </c:extLst>
          </c:dPt>
          <c:dPt>
            <c:idx val="1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260C-4831-B322-B5AB5714F8AF}"/>
              </c:ext>
            </c:extLst>
          </c:dPt>
          <c:dPt>
            <c:idx val="1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260C-4831-B322-B5AB5714F8AF}"/>
              </c:ext>
            </c:extLst>
          </c:dPt>
          <c:dPt>
            <c:idx val="1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260C-4831-B322-B5AB5714F8AF}"/>
              </c:ext>
            </c:extLst>
          </c:dPt>
          <c:dPt>
            <c:idx val="1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260C-4831-B322-B5AB5714F8AF}"/>
              </c:ext>
            </c:extLst>
          </c:dPt>
          <c:dPt>
            <c:idx val="17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260C-4831-B322-B5AB5714F8AF}"/>
              </c:ext>
            </c:extLst>
          </c:dPt>
          <c:dPt>
            <c:idx val="18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2-260C-4831-B322-B5AB5714F8AF}"/>
              </c:ext>
            </c:extLst>
          </c:dPt>
          <c:dPt>
            <c:idx val="1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3-260C-4831-B322-B5AB5714F8AF}"/>
              </c:ext>
            </c:extLst>
          </c:dPt>
          <c:dPt>
            <c:idx val="2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4-260C-4831-B322-B5AB5714F8AF}"/>
              </c:ext>
            </c:extLst>
          </c:dPt>
          <c:dPt>
            <c:idx val="2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5-260C-4831-B322-B5AB5714F8AF}"/>
              </c:ext>
            </c:extLst>
          </c:dPt>
          <c:dPt>
            <c:idx val="2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6-260C-4831-B322-B5AB5714F8AF}"/>
              </c:ext>
            </c:extLst>
          </c:dPt>
          <c:dPt>
            <c:idx val="2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7-260C-4831-B322-B5AB5714F8AF}"/>
              </c:ext>
            </c:extLst>
          </c:dPt>
          <c:dLbls>
            <c:dLbl>
              <c:idx val="0"/>
              <c:layout>
                <c:manualLayout>
                  <c:x val="0.28519236591479374"/>
                  <c:y val="-2.815554861483283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60C-4831-B322-B5AB5714F8A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9346734697966175"/>
                  <c:y val="3.405605384180943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60C-4831-B322-B5AB5714F8A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6994801124100971E-2"/>
                  <c:y val="3.473579996234838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60C-4831-B322-B5AB5714F8A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7047736954546034E-2"/>
                  <c:y val="-4.1527041927762687E-2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1200" b="1"/>
                    </a:pPr>
                    <a:r>
                      <a:rPr lang="ru-RU" sz="1200" b="1" dirty="0"/>
                      <a:t>Чувашская республика; 122</a:t>
                    </a:r>
                    <a:endParaRPr lang="ru-RU" sz="1600" dirty="0"/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60C-4831-B322-B5AB5714F8A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8058699306634523E-2"/>
                  <c:y val="-2.878096172982276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260C-4831-B322-B5AB5714F8AF}"/>
                </c:ext>
                <c:ext xmlns:c15="http://schemas.microsoft.com/office/drawing/2012/chart" uri="{CE6537A1-D6FC-4f65-9D91-7224C49458BB}">
                  <c15:layout>
                    <c:manualLayout>
                      <c:w val="0.13519189528950676"/>
                      <c:h val="8.1846675137653549E-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5.1699401341563145E-2"/>
                  <c:y val="5.3576231073339965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60C-4831-B322-B5AB5714F8AF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12920841632376096"/>
                  <c:y val="5.715635025159562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260C-4831-B322-B5AB5714F8AF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3.6096988653788686E-2"/>
                  <c:y val="5.5084494386453763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/>
                      <a:t>Воронежская область; 110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60C-4831-B322-B5AB5714F8AF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.10167582671924937"/>
                  <c:y val="0.1033460398136382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260C-4831-B322-B5AB5714F8AF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5.0022813229679108E-2"/>
                  <c:y val="0.1173395772261517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260C-4831-B322-B5AB5714F8AF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0.15601891691883576"/>
                  <c:y val="9.529279697261032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260C-4831-B322-B5AB5714F8AF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9.0716104130234773E-2"/>
                  <c:y val="5.255675670165492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260C-4831-B322-B5AB5714F8AF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0.12326866630116748"/>
                  <c:y val="1.088066909012639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260C-4831-B322-B5AB5714F8AF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0.14318468257625291"/>
                  <c:y val="9.06378586988677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260C-4831-B322-B5AB5714F8AF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9.8941920332377808E-2"/>
                  <c:y val="5.572575269414509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260C-4831-B322-B5AB5714F8AF}"/>
                </c:ext>
                <c:ext xmlns:c15="http://schemas.microsoft.com/office/drawing/2012/chart" uri="{CE6537A1-D6FC-4f65-9D91-7224C49458BB}">
                  <c15:layout>
                    <c:manualLayout>
                      <c:w val="0.15538717646983471"/>
                      <c:h val="4.6268530283778059E-2"/>
                    </c:manualLayout>
                  </c15:layout>
                </c:ext>
              </c:extLst>
            </c:dLbl>
            <c:dLbl>
              <c:idx val="15"/>
              <c:layout>
                <c:manualLayout>
                  <c:x val="-0.10619332780393231"/>
                  <c:y val="3.147428246996649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260C-4831-B322-B5AB5714F8AF}"/>
                </c:ext>
                <c:ext xmlns:c15="http://schemas.microsoft.com/office/drawing/2012/chart" uri="{CE6537A1-D6FC-4f65-9D91-7224C49458BB}">
                  <c15:layout>
                    <c:manualLayout>
                      <c:w val="0.14130746043049433"/>
                      <c:h val="6.151630664972469E-2"/>
                    </c:manualLayout>
                  </c15:layout>
                </c:ext>
              </c:extLst>
            </c:dLbl>
            <c:dLbl>
              <c:idx val="16"/>
              <c:layout>
                <c:manualLayout>
                  <c:x val="-0.15546132396946788"/>
                  <c:y val="-1.937915176290240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260C-4831-B322-B5AB5714F8AF}"/>
                </c:ext>
                <c:ext xmlns:c15="http://schemas.microsoft.com/office/drawing/2012/chart" uri="{CE6537A1-D6FC-4f65-9D91-7224C49458BB}">
                  <c15:layout>
                    <c:manualLayout>
                      <c:w val="0.15572722122298491"/>
                      <c:h val="5.0385429902583642E-2"/>
                    </c:manualLayout>
                  </c15:layout>
                </c:ext>
              </c:extLst>
            </c:dLbl>
            <c:dLbl>
              <c:idx val="17"/>
              <c:layout>
                <c:manualLayout>
                  <c:x val="-0.15920328069194498"/>
                  <c:y val="-8.790341016055724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260C-4831-B322-B5AB5714F8AF}"/>
                </c:ext>
                <c:ext xmlns:c15="http://schemas.microsoft.com/office/drawing/2012/chart" uri="{CE6537A1-D6FC-4f65-9D91-7224C49458BB}"/>
              </c:extLst>
            </c:dLbl>
            <c:dLbl>
              <c:idx val="18"/>
              <c:layout>
                <c:manualLayout>
                  <c:x val="-0.18039833005804456"/>
                  <c:y val="-0.1819149544146518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260C-4831-B322-B5AB5714F8AF}"/>
                </c:ext>
                <c:ext xmlns:c15="http://schemas.microsoft.com/office/drawing/2012/chart" uri="{CE6537A1-D6FC-4f65-9D91-7224C49458BB}">
                  <c15:layout>
                    <c:manualLayout>
                      <c:w val="0.16155433059220772"/>
                      <c:h val="5.8127911901736558E-2"/>
                    </c:manualLayout>
                  </c15:layout>
                </c:ext>
              </c:extLst>
            </c:dLbl>
            <c:dLbl>
              <c:idx val="19"/>
              <c:layout>
                <c:manualLayout>
                  <c:x val="-0.14606817191252253"/>
                  <c:y val="-0.2444766425517037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260C-4831-B322-B5AB5714F8AF}"/>
                </c:ex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 val="-2.1013334700702772E-2"/>
                  <c:y val="-0.2403613546513191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260C-4831-B322-B5AB5714F8AF}"/>
                </c:ext>
                <c:ext xmlns:c15="http://schemas.microsoft.com/office/drawing/2012/chart" uri="{CE6537A1-D6FC-4f65-9D91-7224C49458BB}"/>
              </c:extLst>
            </c:dLbl>
            <c:dLbl>
              <c:idx val="21"/>
              <c:layout>
                <c:manualLayout>
                  <c:x val="0.10063542322457998"/>
                  <c:y val="-0.1922662910469838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260C-4831-B322-B5AB5714F8AF}"/>
                </c:ext>
                <c:ext xmlns:c15="http://schemas.microsoft.com/office/drawing/2012/chart" uri="{CE6537A1-D6FC-4f65-9D91-7224C49458BB}">
                  <c15:layout>
                    <c:manualLayout>
                      <c:w val="0.12919464709002626"/>
                      <c:h val="7.8458280389665416E-2"/>
                    </c:manualLayout>
                  </c15:layout>
                </c:ext>
              </c:extLst>
            </c:dLbl>
            <c:dLbl>
              <c:idx val="22"/>
              <c:layout>
                <c:manualLayout>
                  <c:x val="0.22704409861392419"/>
                  <c:y val="-0.1751527915983110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260C-4831-B322-B5AB5714F8AF}"/>
                </c:ext>
                <c:ext xmlns:c15="http://schemas.microsoft.com/office/drawing/2012/chart" uri="{CE6537A1-D6FC-4f65-9D91-7224C49458BB}"/>
              </c:extLst>
            </c:dLbl>
            <c:dLbl>
              <c:idx val="23"/>
              <c:layout>
                <c:manualLayout>
                  <c:x val="0.37872133390686885"/>
                  <c:y val="-0.1253760118871527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260C-4831-B322-B5AB5714F8AF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txPr>
              <a:bodyPr rot="0" vert="horz"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'[Анкетирование по ДЭ в ГИА-2018 (Ответы) (9) (1).xlsx]Лист1'!$A$1:$A$24</c:f>
              <c:strCache>
                <c:ptCount val="24"/>
                <c:pt idx="0">
                  <c:v>Московская область</c:v>
                </c:pt>
                <c:pt idx="1">
                  <c:v>Кемеровская область</c:v>
                </c:pt>
                <c:pt idx="2">
                  <c:v>Город Москва</c:v>
                </c:pt>
                <c:pt idx="3">
                  <c:v>Чувашская республика</c:v>
                </c:pt>
                <c:pt idx="4">
                  <c:v>Саратовская область</c:v>
                </c:pt>
                <c:pt idx="5">
                  <c:v>Ростовская область</c:v>
                </c:pt>
                <c:pt idx="6">
                  <c:v>Республика Мордовия</c:v>
                </c:pt>
                <c:pt idx="7">
                  <c:v>Воронежская область</c:v>
                </c:pt>
                <c:pt idx="8">
                  <c:v>Тюменская область</c:v>
                </c:pt>
                <c:pt idx="9">
                  <c:v>ХМАО</c:v>
                </c:pt>
                <c:pt idx="10">
                  <c:v>Республика (Саха) Якутия</c:v>
                </c:pt>
                <c:pt idx="11">
                  <c:v>Тамбовская область</c:v>
                </c:pt>
                <c:pt idx="12">
                  <c:v>Республика Коми</c:v>
                </c:pt>
                <c:pt idx="13">
                  <c:v>Свердловская область</c:v>
                </c:pt>
                <c:pt idx="14">
                  <c:v>Тульская область</c:v>
                </c:pt>
                <c:pt idx="15">
                  <c:v>Красноярский край</c:v>
                </c:pt>
                <c:pt idx="16">
                  <c:v>Нижегородская область</c:v>
                </c:pt>
                <c:pt idx="17">
                  <c:v>Карачаево-Черкесская Республика</c:v>
                </c:pt>
                <c:pt idx="18">
                  <c:v>Челябинская область</c:v>
                </c:pt>
                <c:pt idx="19">
                  <c:v>Омская область</c:v>
                </c:pt>
                <c:pt idx="20">
                  <c:v>Город Санкт-Петербург</c:v>
                </c:pt>
                <c:pt idx="21">
                  <c:v>Чеченская республика</c:v>
                </c:pt>
                <c:pt idx="22">
                  <c:v>Республика Тыва</c:v>
                </c:pt>
                <c:pt idx="23">
                  <c:v>Республика Марий-Эл</c:v>
                </c:pt>
              </c:strCache>
            </c:strRef>
          </c:cat>
          <c:val>
            <c:numRef>
              <c:f>'[Анкетирование по ДЭ в ГИА-2018 (Ответы) (9) (1).xlsx]Лист1'!$B$1:$B$24</c:f>
              <c:numCache>
                <c:formatCode>General</c:formatCode>
                <c:ptCount val="24"/>
                <c:pt idx="0">
                  <c:v>50</c:v>
                </c:pt>
                <c:pt idx="1">
                  <c:v>46</c:v>
                </c:pt>
                <c:pt idx="2">
                  <c:v>165</c:v>
                </c:pt>
                <c:pt idx="3">
                  <c:v>122</c:v>
                </c:pt>
                <c:pt idx="4">
                  <c:v>47</c:v>
                </c:pt>
                <c:pt idx="5">
                  <c:v>50</c:v>
                </c:pt>
                <c:pt idx="6">
                  <c:v>45</c:v>
                </c:pt>
                <c:pt idx="7">
                  <c:v>160</c:v>
                </c:pt>
                <c:pt idx="8">
                  <c:v>146</c:v>
                </c:pt>
                <c:pt idx="9">
                  <c:v>10</c:v>
                </c:pt>
                <c:pt idx="10">
                  <c:v>38</c:v>
                </c:pt>
                <c:pt idx="11">
                  <c:v>20</c:v>
                </c:pt>
                <c:pt idx="12">
                  <c:v>25</c:v>
                </c:pt>
                <c:pt idx="13">
                  <c:v>112</c:v>
                </c:pt>
                <c:pt idx="14">
                  <c:v>40</c:v>
                </c:pt>
                <c:pt idx="15">
                  <c:v>23</c:v>
                </c:pt>
                <c:pt idx="16">
                  <c:v>27</c:v>
                </c:pt>
                <c:pt idx="17">
                  <c:v>15</c:v>
                </c:pt>
                <c:pt idx="18">
                  <c:v>25</c:v>
                </c:pt>
                <c:pt idx="19">
                  <c:v>18</c:v>
                </c:pt>
                <c:pt idx="20">
                  <c:v>29</c:v>
                </c:pt>
                <c:pt idx="21">
                  <c:v>79</c:v>
                </c:pt>
                <c:pt idx="22">
                  <c:v>50</c:v>
                </c:pt>
                <c:pt idx="23">
                  <c:v>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260C-4831-B322-B5AB5714F8AF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title>
      <c:tx>
        <c:rich>
          <a:bodyPr/>
          <a:lstStyle/>
          <a:p>
            <a:pPr>
              <a:defRPr sz="1400">
                <a:solidFill>
                  <a:srgbClr val="002060"/>
                </a:solidFill>
              </a:defRPr>
            </a:pPr>
            <a:r>
              <a:rPr lang="ru-RU" sz="1400" dirty="0" smtClean="0">
                <a:solidFill>
                  <a:srgbClr val="002060"/>
                </a:solidFill>
              </a:rPr>
              <a:t>Распределение</a:t>
            </a:r>
            <a:r>
              <a:rPr lang="ru-RU" sz="1400" baseline="0" dirty="0" smtClean="0">
                <a:solidFill>
                  <a:srgbClr val="002060"/>
                </a:solidFill>
              </a:rPr>
              <a:t> итоговых результатов </a:t>
            </a:r>
            <a:endParaRPr lang="ru-RU" sz="1400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10793333112946445"/>
          <c:y val="1.8518518518518517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6E5E-4D50-A240-B64782123FD3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6E5E-4D50-A240-B64782123FD3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1.4632082454081473E-2"/>
                  <c:y val="1.963692038495188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Лист3!$A$1:$A$4</c:f>
              <c:strCache>
                <c:ptCount val="4"/>
                <c:pt idx="0">
                  <c:v>"5"</c:v>
                </c:pt>
                <c:pt idx="1">
                  <c:v>"4"</c:v>
                </c:pt>
                <c:pt idx="2">
                  <c:v>"3"</c:v>
                </c:pt>
                <c:pt idx="3">
                  <c:v>"2"</c:v>
                </c:pt>
              </c:strCache>
            </c:strRef>
          </c:cat>
          <c:val>
            <c:numRef>
              <c:f>Лист3!$B$1:$B$4</c:f>
              <c:numCache>
                <c:formatCode>General</c:formatCode>
                <c:ptCount val="4"/>
                <c:pt idx="0">
                  <c:v>287</c:v>
                </c:pt>
                <c:pt idx="1">
                  <c:v>542</c:v>
                </c:pt>
                <c:pt idx="2">
                  <c:v>192</c:v>
                </c:pt>
                <c:pt idx="3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5FA-4CAE-9A78-B91F768A621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5250299817997157"/>
          <c:y val="0.34768372703412076"/>
          <c:w val="0.1367066760698406"/>
          <c:h val="0.4797944006999125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t" anchorCtr="0"/>
          <a:lstStyle/>
          <a:p>
            <a:pPr marL="0" indent="0" algn="ctr">
              <a:defRPr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Прием </a:t>
            </a:r>
            <a:r>
              <a:rPr lang="ru-RU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в 2017 году по профессии 43.01.09 Повар, кондитер в регионах Российской Федерации со сроком освоения 1г.10мес</a:t>
            </a:r>
            <a:r>
              <a:rPr lang="ru-RU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.</a:t>
            </a:r>
            <a:endParaRPr lang="ru-RU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11196371403293089"/>
          <c:y val="4.0641277443873219E-2"/>
        </c:manualLayout>
      </c:layout>
      <c:overlay val="0"/>
      <c:spPr>
        <a:solidFill>
          <a:schemeClr val="lt1">
            <a:alpha val="7100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1252538930264059E-2"/>
          <c:y val="0.17734912170252687"/>
          <c:w val="0.93868426991649745"/>
          <c:h val="0.387270241578096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Прием 43.01.09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solidFill>
                <a:schemeClr val="accent6">
                  <a:lumMod val="50000"/>
                  <a:lumOff val="50000"/>
                </a:schemeClr>
              </a:solidFill>
            </a:ln>
          </c:spPr>
          <c:invertIfNegative val="0"/>
          <c:dPt>
            <c:idx val="7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  <a:lumOff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A21D-4FBD-B7BC-8B0E8D7FEF49}"/>
              </c:ext>
            </c:extLst>
          </c:dPt>
          <c:dPt>
            <c:idx val="16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accent6">
                    <a:lumMod val="50000"/>
                    <a:lumOff val="50000"/>
                  </a:schemeClr>
                </a:solidFill>
              </a:ln>
            </c:spPr>
          </c:dPt>
          <c:dPt>
            <c:idx val="20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accent6">
                    <a:lumMod val="50000"/>
                    <a:lumOff val="50000"/>
                  </a:schemeClr>
                </a:solidFill>
              </a:ln>
            </c:spPr>
          </c:dPt>
          <c:dPt>
            <c:idx val="22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accent6">
                    <a:lumMod val="50000"/>
                    <a:lumOff val="50000"/>
                  </a:schemeClr>
                </a:solidFill>
              </a:ln>
            </c:spPr>
          </c:dPt>
          <c:dPt>
            <c:idx val="23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accent6">
                    <a:lumMod val="50000"/>
                    <a:lumOff val="50000"/>
                  </a:schemeClr>
                </a:solidFill>
              </a:ln>
            </c:spPr>
          </c:dPt>
          <c:dPt>
            <c:idx val="26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accent6">
                    <a:lumMod val="50000"/>
                    <a:lumOff val="50000"/>
                  </a:schemeClr>
                </a:solidFill>
              </a:ln>
            </c:spPr>
          </c:dPt>
          <c:dPt>
            <c:idx val="30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accent6">
                    <a:lumMod val="50000"/>
                    <a:lumOff val="50000"/>
                  </a:schemeClr>
                </a:solidFill>
              </a:ln>
            </c:spPr>
          </c:dPt>
          <c:dPt>
            <c:idx val="32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accent6">
                    <a:lumMod val="50000"/>
                    <a:lumOff val="50000"/>
                  </a:schemeClr>
                </a:solidFill>
              </a:ln>
            </c:spPr>
          </c:dPt>
          <c:dPt>
            <c:idx val="35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accent6">
                    <a:lumMod val="50000"/>
                    <a:lumOff val="50000"/>
                  </a:schemeClr>
                </a:solidFill>
              </a:ln>
            </c:spPr>
          </c:dPt>
          <c:dPt>
            <c:idx val="36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accent6">
                    <a:lumMod val="50000"/>
                    <a:lumOff val="50000"/>
                  </a:schemeClr>
                </a:solidFill>
              </a:ln>
            </c:spPr>
          </c:dPt>
          <c:dPt>
            <c:idx val="41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accent6">
                    <a:lumMod val="50000"/>
                    <a:lumOff val="50000"/>
                  </a:schemeClr>
                </a:solidFill>
              </a:ln>
            </c:spPr>
          </c:dPt>
          <c:dPt>
            <c:idx val="42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accent6">
                    <a:lumMod val="50000"/>
                    <a:lumOff val="50000"/>
                  </a:schemeClr>
                </a:solidFill>
              </a:ln>
            </c:spPr>
          </c:dPt>
          <c:dPt>
            <c:idx val="46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accent6">
                    <a:lumMod val="50000"/>
                    <a:lumOff val="50000"/>
                  </a:schemeClr>
                </a:solidFill>
              </a:ln>
            </c:spPr>
          </c:dPt>
          <c:dLbls>
            <c:dLbl>
              <c:idx val="43"/>
              <c:layout>
                <c:manualLayout>
                  <c:x val="-1.3982102908278429E-3"/>
                  <c:y val="2.231388288971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676-4BF3-92C5-DD659ACA7FA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Лист1!$A$2:$A$50</c:f>
              <c:strCache>
                <c:ptCount val="49"/>
                <c:pt idx="0">
                  <c:v>Алтайский край</c:v>
                </c:pt>
                <c:pt idx="1">
                  <c:v>Амурская область</c:v>
                </c:pt>
                <c:pt idx="2">
                  <c:v>Астраханская область</c:v>
                </c:pt>
                <c:pt idx="3">
                  <c:v>Белгородская область</c:v>
                </c:pt>
                <c:pt idx="4">
                  <c:v>Брянская область</c:v>
                </c:pt>
                <c:pt idx="5">
                  <c:v>Владимирская область</c:v>
                </c:pt>
                <c:pt idx="6">
                  <c:v>г.Москва</c:v>
                </c:pt>
                <c:pt idx="7">
                  <c:v>г.Санкт-Петербург</c:v>
                </c:pt>
                <c:pt idx="8">
                  <c:v>г.Севастополь</c:v>
                </c:pt>
                <c:pt idx="9">
                  <c:v>Иркутская область</c:v>
                </c:pt>
                <c:pt idx="10">
                  <c:v>Кабардино-Балкарская Республика</c:v>
                </c:pt>
                <c:pt idx="11">
                  <c:v>Калужская область</c:v>
                </c:pt>
                <c:pt idx="12">
                  <c:v>Карачаево-Черкесская Республика</c:v>
                </c:pt>
                <c:pt idx="13">
                  <c:v>Костромская область</c:v>
                </c:pt>
                <c:pt idx="14">
                  <c:v>Краснодарский край</c:v>
                </c:pt>
                <c:pt idx="15">
                  <c:v>Красноярский край</c:v>
                </c:pt>
                <c:pt idx="16">
                  <c:v>Курганская область</c:v>
                </c:pt>
                <c:pt idx="17">
                  <c:v>Курская область</c:v>
                </c:pt>
                <c:pt idx="18">
                  <c:v>Магаданская область</c:v>
                </c:pt>
                <c:pt idx="19">
                  <c:v>Московская область</c:v>
                </c:pt>
                <c:pt idx="20">
                  <c:v>Нижегородская область</c:v>
                </c:pt>
                <c:pt idx="21">
                  <c:v>Новосибирская область</c:v>
                </c:pt>
                <c:pt idx="22">
                  <c:v>Омская область</c:v>
                </c:pt>
                <c:pt idx="23">
                  <c:v>Пермский край</c:v>
                </c:pt>
                <c:pt idx="24">
                  <c:v>Приморский край</c:v>
                </c:pt>
                <c:pt idx="25">
                  <c:v>Республика Алтай</c:v>
                </c:pt>
                <c:pt idx="26">
                  <c:v>Республика Башкортостан</c:v>
                </c:pt>
                <c:pt idx="27">
                  <c:v>Республика Ингушетия</c:v>
                </c:pt>
                <c:pt idx="28">
                  <c:v>Республика Калмыкия</c:v>
                </c:pt>
                <c:pt idx="29">
                  <c:v>Республика Крым</c:v>
                </c:pt>
                <c:pt idx="30">
                  <c:v>Республика Мордовия</c:v>
                </c:pt>
                <c:pt idx="31">
                  <c:v>Республика Саха (Якутия)</c:v>
                </c:pt>
                <c:pt idx="32">
                  <c:v>Республика Татарстан</c:v>
                </c:pt>
                <c:pt idx="33">
                  <c:v>Республика Тыва</c:v>
                </c:pt>
                <c:pt idx="34">
                  <c:v>Ростовская область</c:v>
                </c:pt>
                <c:pt idx="35">
                  <c:v>Самарская область</c:v>
                </c:pt>
                <c:pt idx="36">
                  <c:v>Саратовская область</c:v>
                </c:pt>
                <c:pt idx="37">
                  <c:v>Ставропольский край</c:v>
                </c:pt>
                <c:pt idx="38">
                  <c:v>Тверская область</c:v>
                </c:pt>
                <c:pt idx="39">
                  <c:v>Тульская область</c:v>
                </c:pt>
                <c:pt idx="40">
                  <c:v>Тюменская область</c:v>
                </c:pt>
                <c:pt idx="41">
                  <c:v>Удмуртская Республика</c:v>
                </c:pt>
                <c:pt idx="42">
                  <c:v>Ульяновская область</c:v>
                </c:pt>
                <c:pt idx="43">
                  <c:v>Ханты-Мансийский автономный округ</c:v>
                </c:pt>
                <c:pt idx="44">
                  <c:v>Челябинская область</c:v>
                </c:pt>
                <c:pt idx="45">
                  <c:v>Чеченская Республика</c:v>
                </c:pt>
                <c:pt idx="46">
                  <c:v>Чувашская Республика</c:v>
                </c:pt>
                <c:pt idx="47">
                  <c:v>Чукотский автономный округ</c:v>
                </c:pt>
                <c:pt idx="48">
                  <c:v>Ярославская область</c:v>
                </c:pt>
              </c:strCache>
            </c:strRef>
          </c:cat>
          <c:val>
            <c:numRef>
              <c:f>Лист1!$B$2:$B$50</c:f>
              <c:numCache>
                <c:formatCode>General</c:formatCode>
                <c:ptCount val="49"/>
                <c:pt idx="0">
                  <c:v>54</c:v>
                </c:pt>
                <c:pt idx="1">
                  <c:v>28</c:v>
                </c:pt>
                <c:pt idx="2">
                  <c:v>40</c:v>
                </c:pt>
                <c:pt idx="3">
                  <c:v>15</c:v>
                </c:pt>
                <c:pt idx="4">
                  <c:v>22</c:v>
                </c:pt>
                <c:pt idx="5">
                  <c:v>25</c:v>
                </c:pt>
                <c:pt idx="6">
                  <c:v>202</c:v>
                </c:pt>
                <c:pt idx="7">
                  <c:v>144</c:v>
                </c:pt>
                <c:pt idx="8">
                  <c:v>25</c:v>
                </c:pt>
                <c:pt idx="9">
                  <c:v>104</c:v>
                </c:pt>
                <c:pt idx="10">
                  <c:v>13</c:v>
                </c:pt>
                <c:pt idx="11">
                  <c:v>0</c:v>
                </c:pt>
                <c:pt idx="12">
                  <c:v>18</c:v>
                </c:pt>
                <c:pt idx="13">
                  <c:v>17</c:v>
                </c:pt>
                <c:pt idx="14">
                  <c:v>25</c:v>
                </c:pt>
                <c:pt idx="15">
                  <c:v>25</c:v>
                </c:pt>
                <c:pt idx="16">
                  <c:v>15</c:v>
                </c:pt>
                <c:pt idx="17">
                  <c:v>25</c:v>
                </c:pt>
                <c:pt idx="18">
                  <c:v>19</c:v>
                </c:pt>
                <c:pt idx="19">
                  <c:v>4</c:v>
                </c:pt>
                <c:pt idx="20">
                  <c:v>25</c:v>
                </c:pt>
                <c:pt idx="21">
                  <c:v>50</c:v>
                </c:pt>
                <c:pt idx="22">
                  <c:v>7</c:v>
                </c:pt>
                <c:pt idx="23">
                  <c:v>44</c:v>
                </c:pt>
                <c:pt idx="24">
                  <c:v>58</c:v>
                </c:pt>
                <c:pt idx="25">
                  <c:v>25</c:v>
                </c:pt>
                <c:pt idx="26">
                  <c:v>281</c:v>
                </c:pt>
                <c:pt idx="27">
                  <c:v>0</c:v>
                </c:pt>
                <c:pt idx="28">
                  <c:v>52</c:v>
                </c:pt>
                <c:pt idx="29">
                  <c:v>342</c:v>
                </c:pt>
                <c:pt idx="30">
                  <c:v>40</c:v>
                </c:pt>
                <c:pt idx="31">
                  <c:v>8</c:v>
                </c:pt>
                <c:pt idx="32">
                  <c:v>45</c:v>
                </c:pt>
                <c:pt idx="33">
                  <c:v>49</c:v>
                </c:pt>
                <c:pt idx="34">
                  <c:v>103</c:v>
                </c:pt>
                <c:pt idx="35">
                  <c:v>36</c:v>
                </c:pt>
                <c:pt idx="36">
                  <c:v>26</c:v>
                </c:pt>
                <c:pt idx="37">
                  <c:v>0</c:v>
                </c:pt>
                <c:pt idx="38">
                  <c:v>15</c:v>
                </c:pt>
                <c:pt idx="39">
                  <c:v>25</c:v>
                </c:pt>
                <c:pt idx="40">
                  <c:v>40</c:v>
                </c:pt>
                <c:pt idx="41">
                  <c:v>25</c:v>
                </c:pt>
                <c:pt idx="42">
                  <c:v>25</c:v>
                </c:pt>
                <c:pt idx="43">
                  <c:v>21</c:v>
                </c:pt>
                <c:pt idx="44">
                  <c:v>29</c:v>
                </c:pt>
                <c:pt idx="45">
                  <c:v>25</c:v>
                </c:pt>
                <c:pt idx="46">
                  <c:v>75</c:v>
                </c:pt>
                <c:pt idx="47">
                  <c:v>25</c:v>
                </c:pt>
                <c:pt idx="48">
                  <c:v>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676-4BF3-92C5-DD659ACA7F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550976"/>
        <c:axId val="107556864"/>
      </c:barChart>
      <c:catAx>
        <c:axId val="107550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solidFill>
            <a:schemeClr val="lt1"/>
          </a:solidFill>
        </c:spPr>
        <c:txPr>
          <a:bodyPr/>
          <a:lstStyle/>
          <a:p>
            <a:pPr>
              <a:defRPr b="1" i="0">
                <a:solidFill>
                  <a:srgbClr val="002060"/>
                </a:solidFill>
              </a:defRPr>
            </a:pPr>
            <a:endParaRPr lang="ru-RU"/>
          </a:p>
        </c:txPr>
        <c:crossAx val="107556864"/>
        <c:crosses val="autoZero"/>
        <c:auto val="1"/>
        <c:lblAlgn val="ctr"/>
        <c:lblOffset val="100"/>
        <c:noMultiLvlLbl val="0"/>
      </c:catAx>
      <c:valAx>
        <c:axId val="107556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  <c:crossAx val="1075509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solidFill>
            <a:schemeClr val="accent5">
              <a:lumMod val="50000"/>
            </a:schemeClr>
          </a:solidFill>
        </a:defRPr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C51D96-F28F-4922-A833-A6C667808007}" type="doc">
      <dgm:prSet loTypeId="urn:microsoft.com/office/officeart/2008/layout/AlternatingPictureBlocks" loCatId="list" qsTypeId="urn:microsoft.com/office/officeart/2005/8/quickstyle/simple5" qsCatId="simple" csTypeId="urn:microsoft.com/office/officeart/2005/8/colors/accent0_1" csCatId="mainScheme" phldr="1"/>
      <dgm:spPr/>
    </dgm:pt>
    <dgm:pt modelId="{F1E11B0F-962E-420D-AFBF-40F1DEA21493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Создана нормативная база проведения демонстрационного экзамена в рамках ГИА</a:t>
          </a:r>
          <a:endParaRPr lang="ru-RU" sz="20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F8BC975-0A59-4BC6-A853-265010B14D67}" type="parTrans" cxnId="{4F49F75D-7499-41C0-9BF6-8714CC598EC8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51D4DF91-EDA2-443E-A80A-599F8BADFBF3}" type="sibTrans" cxnId="{4F49F75D-7499-41C0-9BF6-8714CC598EC8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5A17C2D5-0095-4110-A031-2D575C632D4A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Получена уникальная практика интеграции процедур конкурсного движения в государственную оценку результатов освоения образовательных программ </a:t>
          </a:r>
          <a:endParaRPr lang="ru-RU" sz="20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4122A23-40A4-4BE9-9CAC-07B1999C53B3}" type="parTrans" cxnId="{92D8F270-13B9-43A6-9DB8-DB3946F5824E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B1C79B64-936D-4B1F-95D5-38D9E2F04C03}" type="sibTrans" cxnId="{92D8F270-13B9-43A6-9DB8-DB3946F5824E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6C0E4295-EB48-4BDC-8D29-F8FEDE14DB84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Результат федеральной апробации получен в условиях типовых образовательных организаций без специально организованного отбора</a:t>
          </a:r>
          <a:endParaRPr lang="ru-RU" sz="20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1482A9-0FC3-4EF5-90CC-46652791A44B}" type="parTrans" cxnId="{0E913029-5005-4BB7-8425-DBDC12C108AB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6205CB29-72B3-4908-A8DA-E54D5E1E4B44}" type="sibTrans" cxnId="{0E913029-5005-4BB7-8425-DBDC12C108AB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007C9500-DCD9-4846-847A-C7AB1BA5AE3B}" type="pres">
      <dgm:prSet presAssocID="{A2C51D96-F28F-4922-A833-A6C667808007}" presName="linearFlow" presStyleCnt="0">
        <dgm:presLayoutVars>
          <dgm:dir/>
          <dgm:resizeHandles val="exact"/>
        </dgm:presLayoutVars>
      </dgm:prSet>
      <dgm:spPr/>
    </dgm:pt>
    <dgm:pt modelId="{880C5145-D89A-4413-9F4F-68F29F5601FF}" type="pres">
      <dgm:prSet presAssocID="{F1E11B0F-962E-420D-AFBF-40F1DEA21493}" presName="comp" presStyleCnt="0"/>
      <dgm:spPr/>
    </dgm:pt>
    <dgm:pt modelId="{1026DA29-109E-4D09-A8D3-BAE009842900}" type="pres">
      <dgm:prSet presAssocID="{F1E11B0F-962E-420D-AFBF-40F1DEA21493}" presName="rect2" presStyleLbl="node1" presStyleIdx="0" presStyleCnt="3" custScaleX="155273" custScaleY="95580" custLinFactNeighborX="12566" custLinFactNeighborY="-13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A53C74-2D0D-45CF-9707-88F804E3B394}" type="pres">
      <dgm:prSet presAssocID="{F1E11B0F-962E-420D-AFBF-40F1DEA21493}" presName="rect1" presStyleLbl="lnNode1" presStyleIdx="0" presStyleCnt="3" custScaleX="114406" custLinFactNeighborX="-49505" custLinFactNeighborY="88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9F37379-EE99-4EEB-A014-3B25F10CB6A7}" type="pres">
      <dgm:prSet presAssocID="{51D4DF91-EDA2-443E-A80A-599F8BADFBF3}" presName="sibTrans" presStyleCnt="0"/>
      <dgm:spPr/>
    </dgm:pt>
    <dgm:pt modelId="{E64C8AB6-420E-42F5-8DBB-91E4B0D11287}" type="pres">
      <dgm:prSet presAssocID="{5A17C2D5-0095-4110-A031-2D575C632D4A}" presName="comp" presStyleCnt="0"/>
      <dgm:spPr/>
    </dgm:pt>
    <dgm:pt modelId="{29C03B56-A58E-4625-8C73-30C0D6DE8B20}" type="pres">
      <dgm:prSet presAssocID="{5A17C2D5-0095-4110-A031-2D575C632D4A}" presName="rect2" presStyleLbl="node1" presStyleIdx="1" presStyleCnt="3" custScaleX="153604" custLinFactNeighborX="-20497" custLinFactNeighborY="-2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3DE85-F631-49F4-A8CF-D8342A27E10D}" type="pres">
      <dgm:prSet presAssocID="{5A17C2D5-0095-4110-A031-2D575C632D4A}" presName="rect1" presStyleLbl="lnNode1" presStyleIdx="1" presStyleCnt="3" custLinFactNeighborX="29251" custLinFactNeighborY="-25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CB0FBC2-7610-4274-AF36-2A312DF27BCF}" type="pres">
      <dgm:prSet presAssocID="{B1C79B64-936D-4B1F-95D5-38D9E2F04C03}" presName="sibTrans" presStyleCnt="0"/>
      <dgm:spPr/>
    </dgm:pt>
    <dgm:pt modelId="{47A73352-5CB4-491B-8108-DE9D47ECD593}" type="pres">
      <dgm:prSet presAssocID="{6C0E4295-EB48-4BDC-8D29-F8FEDE14DB84}" presName="comp" presStyleCnt="0"/>
      <dgm:spPr/>
    </dgm:pt>
    <dgm:pt modelId="{85CF3878-AEE0-4BC0-A71A-6085E27D4924}" type="pres">
      <dgm:prSet presAssocID="{6C0E4295-EB48-4BDC-8D29-F8FEDE14DB84}" presName="rect2" presStyleLbl="node1" presStyleIdx="2" presStyleCnt="3" custScaleX="157778" custLinFactNeighborX="12357" custLinFactNeighborY="-60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CD310E-5CCF-498C-BF2C-3DFB681E3B14}" type="pres">
      <dgm:prSet presAssocID="{6C0E4295-EB48-4BDC-8D29-F8FEDE14DB84}" presName="rect1" presStyleLbl="lnNode1" presStyleIdx="2" presStyleCnt="3" custLinFactNeighborX="-48106" custLinFactNeighborY="-600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4F49F75D-7499-41C0-9BF6-8714CC598EC8}" srcId="{A2C51D96-F28F-4922-A833-A6C667808007}" destId="{F1E11B0F-962E-420D-AFBF-40F1DEA21493}" srcOrd="0" destOrd="0" parTransId="{DF8BC975-0A59-4BC6-A853-265010B14D67}" sibTransId="{51D4DF91-EDA2-443E-A80A-599F8BADFBF3}"/>
    <dgm:cxn modelId="{92D8F270-13B9-43A6-9DB8-DB3946F5824E}" srcId="{A2C51D96-F28F-4922-A833-A6C667808007}" destId="{5A17C2D5-0095-4110-A031-2D575C632D4A}" srcOrd="1" destOrd="0" parTransId="{44122A23-40A4-4BE9-9CAC-07B1999C53B3}" sibTransId="{B1C79B64-936D-4B1F-95D5-38D9E2F04C03}"/>
    <dgm:cxn modelId="{C85B1F97-C114-451E-BBC0-F5CF16A41630}" type="presOf" srcId="{5A17C2D5-0095-4110-A031-2D575C632D4A}" destId="{29C03B56-A58E-4625-8C73-30C0D6DE8B20}" srcOrd="0" destOrd="0" presId="urn:microsoft.com/office/officeart/2008/layout/AlternatingPictureBlocks"/>
    <dgm:cxn modelId="{8BC7F401-CFFF-426E-A662-26E700793201}" type="presOf" srcId="{6C0E4295-EB48-4BDC-8D29-F8FEDE14DB84}" destId="{85CF3878-AEE0-4BC0-A71A-6085E27D4924}" srcOrd="0" destOrd="0" presId="urn:microsoft.com/office/officeart/2008/layout/AlternatingPictureBlocks"/>
    <dgm:cxn modelId="{0E34C282-4583-41D4-9230-7E3653AAA2B7}" type="presOf" srcId="{A2C51D96-F28F-4922-A833-A6C667808007}" destId="{007C9500-DCD9-4846-847A-C7AB1BA5AE3B}" srcOrd="0" destOrd="0" presId="urn:microsoft.com/office/officeart/2008/layout/AlternatingPictureBlocks"/>
    <dgm:cxn modelId="{A335A98A-64E8-455C-B3F0-4A885A443C4E}" type="presOf" srcId="{F1E11B0F-962E-420D-AFBF-40F1DEA21493}" destId="{1026DA29-109E-4D09-A8D3-BAE009842900}" srcOrd="0" destOrd="0" presId="urn:microsoft.com/office/officeart/2008/layout/AlternatingPictureBlocks"/>
    <dgm:cxn modelId="{0E913029-5005-4BB7-8425-DBDC12C108AB}" srcId="{A2C51D96-F28F-4922-A833-A6C667808007}" destId="{6C0E4295-EB48-4BDC-8D29-F8FEDE14DB84}" srcOrd="2" destOrd="0" parTransId="{BD1482A9-0FC3-4EF5-90CC-46652791A44B}" sibTransId="{6205CB29-72B3-4908-A8DA-E54D5E1E4B44}"/>
    <dgm:cxn modelId="{187782DE-3D39-41B1-AEEB-2751AB145229}" type="presParOf" srcId="{007C9500-DCD9-4846-847A-C7AB1BA5AE3B}" destId="{880C5145-D89A-4413-9F4F-68F29F5601FF}" srcOrd="0" destOrd="0" presId="urn:microsoft.com/office/officeart/2008/layout/AlternatingPictureBlocks"/>
    <dgm:cxn modelId="{8A24E08F-D91D-4327-A0BC-5F98B4FB7E7F}" type="presParOf" srcId="{880C5145-D89A-4413-9F4F-68F29F5601FF}" destId="{1026DA29-109E-4D09-A8D3-BAE009842900}" srcOrd="0" destOrd="0" presId="urn:microsoft.com/office/officeart/2008/layout/AlternatingPictureBlocks"/>
    <dgm:cxn modelId="{8C7E3310-886B-4B2D-AC37-4E24A7DA7D39}" type="presParOf" srcId="{880C5145-D89A-4413-9F4F-68F29F5601FF}" destId="{73A53C74-2D0D-45CF-9707-88F804E3B394}" srcOrd="1" destOrd="0" presId="urn:microsoft.com/office/officeart/2008/layout/AlternatingPictureBlocks"/>
    <dgm:cxn modelId="{2176B7AE-0E86-4B9D-8E2E-52CCF5766B43}" type="presParOf" srcId="{007C9500-DCD9-4846-847A-C7AB1BA5AE3B}" destId="{79F37379-EE99-4EEB-A014-3B25F10CB6A7}" srcOrd="1" destOrd="0" presId="urn:microsoft.com/office/officeart/2008/layout/AlternatingPictureBlocks"/>
    <dgm:cxn modelId="{862E06C5-3B87-43E8-99A3-608E77A0FC1A}" type="presParOf" srcId="{007C9500-DCD9-4846-847A-C7AB1BA5AE3B}" destId="{E64C8AB6-420E-42F5-8DBB-91E4B0D11287}" srcOrd="2" destOrd="0" presId="urn:microsoft.com/office/officeart/2008/layout/AlternatingPictureBlocks"/>
    <dgm:cxn modelId="{02F245A1-BADC-4C2D-A754-0B495DD55B9E}" type="presParOf" srcId="{E64C8AB6-420E-42F5-8DBB-91E4B0D11287}" destId="{29C03B56-A58E-4625-8C73-30C0D6DE8B20}" srcOrd="0" destOrd="0" presId="urn:microsoft.com/office/officeart/2008/layout/AlternatingPictureBlocks"/>
    <dgm:cxn modelId="{5AF5C7B7-A4BD-436A-81D7-34DD37ADCBC9}" type="presParOf" srcId="{E64C8AB6-420E-42F5-8DBB-91E4B0D11287}" destId="{10A3DE85-F631-49F4-A8CF-D8342A27E10D}" srcOrd="1" destOrd="0" presId="urn:microsoft.com/office/officeart/2008/layout/AlternatingPictureBlocks"/>
    <dgm:cxn modelId="{33B583A9-95F1-4B1C-B248-7F45C2718BDE}" type="presParOf" srcId="{007C9500-DCD9-4846-847A-C7AB1BA5AE3B}" destId="{4CB0FBC2-7610-4274-AF36-2A312DF27BCF}" srcOrd="3" destOrd="0" presId="urn:microsoft.com/office/officeart/2008/layout/AlternatingPictureBlocks"/>
    <dgm:cxn modelId="{727B37D1-B9A9-4415-A23F-6C180C867AB2}" type="presParOf" srcId="{007C9500-DCD9-4846-847A-C7AB1BA5AE3B}" destId="{47A73352-5CB4-491B-8108-DE9D47ECD593}" srcOrd="4" destOrd="0" presId="urn:microsoft.com/office/officeart/2008/layout/AlternatingPictureBlocks"/>
    <dgm:cxn modelId="{CBED3467-D206-42E6-A15F-952C4134FF25}" type="presParOf" srcId="{47A73352-5CB4-491B-8108-DE9D47ECD593}" destId="{85CF3878-AEE0-4BC0-A71A-6085E27D4924}" srcOrd="0" destOrd="0" presId="urn:microsoft.com/office/officeart/2008/layout/AlternatingPictureBlocks"/>
    <dgm:cxn modelId="{1DC172B0-F41A-4754-A244-4C1B48C3BE75}" type="presParOf" srcId="{47A73352-5CB4-491B-8108-DE9D47ECD593}" destId="{9ACD310E-5CCF-498C-BF2C-3DFB681E3B14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C51D96-F28F-4922-A833-A6C667808007}" type="doc">
      <dgm:prSet loTypeId="urn:microsoft.com/office/officeart/2008/layout/AlternatingPictureBlocks" loCatId="list" qsTypeId="urn:microsoft.com/office/officeart/2005/8/quickstyle/simple5" qsCatId="simple" csTypeId="urn:microsoft.com/office/officeart/2005/8/colors/accent0_1" csCatId="mainScheme" phldr="1"/>
      <dgm:spPr/>
    </dgm:pt>
    <dgm:pt modelId="{F1E11B0F-962E-420D-AFBF-40F1DEA21493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Впервые в системе СПО для организации процессов применен</a:t>
          </a:r>
          <a:r>
            <a:rPr lang="ru-RU" sz="2000" b="1" baseline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инструмент проектного управления «Дорожная карта проведения демонстрационного экзамена»</a:t>
          </a:r>
          <a:endParaRPr lang="ru-RU" sz="20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F8BC975-0A59-4BC6-A853-265010B14D67}" type="parTrans" cxnId="{4F49F75D-7499-41C0-9BF6-8714CC598EC8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51D4DF91-EDA2-443E-A80A-599F8BADFBF3}" type="sibTrans" cxnId="{4F49F75D-7499-41C0-9BF6-8714CC598EC8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5A17C2D5-0095-4110-A031-2D575C632D4A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Сформировано и продолжает развиваться экспертное сообщество</a:t>
          </a:r>
          <a:endParaRPr lang="ru-RU" sz="20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4122A23-40A4-4BE9-9CAC-07B1999C53B3}" type="parTrans" cxnId="{92D8F270-13B9-43A6-9DB8-DB3946F5824E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B1C79B64-936D-4B1F-95D5-38D9E2F04C03}" type="sibTrans" cxnId="{92D8F270-13B9-43A6-9DB8-DB3946F5824E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6C0E4295-EB48-4BDC-8D29-F8FEDE14DB84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Создана методическая основа для дальнейшего распространения демонстрационного экзамена </a:t>
          </a:r>
          <a:endParaRPr lang="ru-RU" sz="20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1482A9-0FC3-4EF5-90CC-46652791A44B}" type="parTrans" cxnId="{0E913029-5005-4BB7-8425-DBDC12C108AB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6205CB29-72B3-4908-A8DA-E54D5E1E4B44}" type="sibTrans" cxnId="{0E913029-5005-4BB7-8425-DBDC12C108AB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007C9500-DCD9-4846-847A-C7AB1BA5AE3B}" type="pres">
      <dgm:prSet presAssocID="{A2C51D96-F28F-4922-A833-A6C667808007}" presName="linearFlow" presStyleCnt="0">
        <dgm:presLayoutVars>
          <dgm:dir/>
          <dgm:resizeHandles val="exact"/>
        </dgm:presLayoutVars>
      </dgm:prSet>
      <dgm:spPr/>
    </dgm:pt>
    <dgm:pt modelId="{880C5145-D89A-4413-9F4F-68F29F5601FF}" type="pres">
      <dgm:prSet presAssocID="{F1E11B0F-962E-420D-AFBF-40F1DEA21493}" presName="comp" presStyleCnt="0"/>
      <dgm:spPr/>
    </dgm:pt>
    <dgm:pt modelId="{1026DA29-109E-4D09-A8D3-BAE009842900}" type="pres">
      <dgm:prSet presAssocID="{F1E11B0F-962E-420D-AFBF-40F1DEA21493}" presName="rect2" presStyleLbl="node1" presStyleIdx="0" presStyleCnt="3" custScaleX="155273" custScaleY="95580" custLinFactNeighborX="12566" custLinFactNeighborY="-13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A53C74-2D0D-45CF-9707-88F804E3B394}" type="pres">
      <dgm:prSet presAssocID="{F1E11B0F-962E-420D-AFBF-40F1DEA21493}" presName="rect1" presStyleLbl="lnNode1" presStyleIdx="0" presStyleCnt="3" custScaleX="61856" custScaleY="65216" custLinFactNeighborX="-45903" custLinFactNeighborY="-12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9F37379-EE99-4EEB-A014-3B25F10CB6A7}" type="pres">
      <dgm:prSet presAssocID="{51D4DF91-EDA2-443E-A80A-599F8BADFBF3}" presName="sibTrans" presStyleCnt="0"/>
      <dgm:spPr/>
    </dgm:pt>
    <dgm:pt modelId="{E64C8AB6-420E-42F5-8DBB-91E4B0D11287}" type="pres">
      <dgm:prSet presAssocID="{5A17C2D5-0095-4110-A031-2D575C632D4A}" presName="comp" presStyleCnt="0"/>
      <dgm:spPr/>
    </dgm:pt>
    <dgm:pt modelId="{29C03B56-A58E-4625-8C73-30C0D6DE8B20}" type="pres">
      <dgm:prSet presAssocID="{5A17C2D5-0095-4110-A031-2D575C632D4A}" presName="rect2" presStyleLbl="node1" presStyleIdx="1" presStyleCnt="3" custScaleX="153604" custLinFactNeighborX="-20497" custLinFactNeighborY="-2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3DE85-F631-49F4-A8CF-D8342A27E10D}" type="pres">
      <dgm:prSet presAssocID="{5A17C2D5-0095-4110-A031-2D575C632D4A}" presName="rect1" presStyleLbl="lnNode1" presStyleIdx="1" presStyleCnt="3" custScaleX="74153" custScaleY="73325" custLinFactNeighborX="29251" custLinFactNeighborY="-25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CB0FBC2-7610-4274-AF36-2A312DF27BCF}" type="pres">
      <dgm:prSet presAssocID="{B1C79B64-936D-4B1F-95D5-38D9E2F04C03}" presName="sibTrans" presStyleCnt="0"/>
      <dgm:spPr/>
    </dgm:pt>
    <dgm:pt modelId="{47A73352-5CB4-491B-8108-DE9D47ECD593}" type="pres">
      <dgm:prSet presAssocID="{6C0E4295-EB48-4BDC-8D29-F8FEDE14DB84}" presName="comp" presStyleCnt="0"/>
      <dgm:spPr/>
    </dgm:pt>
    <dgm:pt modelId="{85CF3878-AEE0-4BC0-A71A-6085E27D4924}" type="pres">
      <dgm:prSet presAssocID="{6C0E4295-EB48-4BDC-8D29-F8FEDE14DB84}" presName="rect2" presStyleLbl="node1" presStyleIdx="2" presStyleCnt="3" custScaleX="157778" custLinFactNeighborX="12357" custLinFactNeighborY="-60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CD310E-5CCF-498C-BF2C-3DFB681E3B14}" type="pres">
      <dgm:prSet presAssocID="{6C0E4295-EB48-4BDC-8D29-F8FEDE14DB84}" presName="rect1" presStyleLbl="lnNode1" presStyleIdx="2" presStyleCnt="3" custScaleX="65681" custScaleY="77436" custLinFactNeighborX="-48106" custLinFactNeighborY="-324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92D8F270-13B9-43A6-9DB8-DB3946F5824E}" srcId="{A2C51D96-F28F-4922-A833-A6C667808007}" destId="{5A17C2D5-0095-4110-A031-2D575C632D4A}" srcOrd="1" destOrd="0" parTransId="{44122A23-40A4-4BE9-9CAC-07B1999C53B3}" sibTransId="{B1C79B64-936D-4B1F-95D5-38D9E2F04C03}"/>
    <dgm:cxn modelId="{4F49F75D-7499-41C0-9BF6-8714CC598EC8}" srcId="{A2C51D96-F28F-4922-A833-A6C667808007}" destId="{F1E11B0F-962E-420D-AFBF-40F1DEA21493}" srcOrd="0" destOrd="0" parTransId="{DF8BC975-0A59-4BC6-A853-265010B14D67}" sibTransId="{51D4DF91-EDA2-443E-A80A-599F8BADFBF3}"/>
    <dgm:cxn modelId="{1EB748B3-4232-4306-BB07-5809FACB761C}" type="presOf" srcId="{6C0E4295-EB48-4BDC-8D29-F8FEDE14DB84}" destId="{85CF3878-AEE0-4BC0-A71A-6085E27D4924}" srcOrd="0" destOrd="0" presId="urn:microsoft.com/office/officeart/2008/layout/AlternatingPictureBlocks"/>
    <dgm:cxn modelId="{9D87EEC7-56C6-4D56-A732-54F473494065}" type="presOf" srcId="{F1E11B0F-962E-420D-AFBF-40F1DEA21493}" destId="{1026DA29-109E-4D09-A8D3-BAE009842900}" srcOrd="0" destOrd="0" presId="urn:microsoft.com/office/officeart/2008/layout/AlternatingPictureBlocks"/>
    <dgm:cxn modelId="{754EE8DF-942F-4E76-AC0D-01AFD6460627}" type="presOf" srcId="{5A17C2D5-0095-4110-A031-2D575C632D4A}" destId="{29C03B56-A58E-4625-8C73-30C0D6DE8B20}" srcOrd="0" destOrd="0" presId="urn:microsoft.com/office/officeart/2008/layout/AlternatingPictureBlocks"/>
    <dgm:cxn modelId="{0E913029-5005-4BB7-8425-DBDC12C108AB}" srcId="{A2C51D96-F28F-4922-A833-A6C667808007}" destId="{6C0E4295-EB48-4BDC-8D29-F8FEDE14DB84}" srcOrd="2" destOrd="0" parTransId="{BD1482A9-0FC3-4EF5-90CC-46652791A44B}" sibTransId="{6205CB29-72B3-4908-A8DA-E54D5E1E4B44}"/>
    <dgm:cxn modelId="{F5E377C6-9C24-48C9-8627-07B3A03F4A2A}" type="presOf" srcId="{A2C51D96-F28F-4922-A833-A6C667808007}" destId="{007C9500-DCD9-4846-847A-C7AB1BA5AE3B}" srcOrd="0" destOrd="0" presId="urn:microsoft.com/office/officeart/2008/layout/AlternatingPictureBlocks"/>
    <dgm:cxn modelId="{638CF746-37F1-479A-8979-35EEB9FD62D1}" type="presParOf" srcId="{007C9500-DCD9-4846-847A-C7AB1BA5AE3B}" destId="{880C5145-D89A-4413-9F4F-68F29F5601FF}" srcOrd="0" destOrd="0" presId="urn:microsoft.com/office/officeart/2008/layout/AlternatingPictureBlocks"/>
    <dgm:cxn modelId="{7C9B12B4-908F-4B92-9AA6-3F673B893B94}" type="presParOf" srcId="{880C5145-D89A-4413-9F4F-68F29F5601FF}" destId="{1026DA29-109E-4D09-A8D3-BAE009842900}" srcOrd="0" destOrd="0" presId="urn:microsoft.com/office/officeart/2008/layout/AlternatingPictureBlocks"/>
    <dgm:cxn modelId="{FB2F15F3-73E1-430C-9718-CFB666A9E1F4}" type="presParOf" srcId="{880C5145-D89A-4413-9F4F-68F29F5601FF}" destId="{73A53C74-2D0D-45CF-9707-88F804E3B394}" srcOrd="1" destOrd="0" presId="urn:microsoft.com/office/officeart/2008/layout/AlternatingPictureBlocks"/>
    <dgm:cxn modelId="{9B965FEE-8294-41B7-AE3F-86E7F684FDF0}" type="presParOf" srcId="{007C9500-DCD9-4846-847A-C7AB1BA5AE3B}" destId="{79F37379-EE99-4EEB-A014-3B25F10CB6A7}" srcOrd="1" destOrd="0" presId="urn:microsoft.com/office/officeart/2008/layout/AlternatingPictureBlocks"/>
    <dgm:cxn modelId="{F1FD85A3-D520-4E39-8149-DDA04A94D2E0}" type="presParOf" srcId="{007C9500-DCD9-4846-847A-C7AB1BA5AE3B}" destId="{E64C8AB6-420E-42F5-8DBB-91E4B0D11287}" srcOrd="2" destOrd="0" presId="urn:microsoft.com/office/officeart/2008/layout/AlternatingPictureBlocks"/>
    <dgm:cxn modelId="{C438F411-B8A7-49BC-8B1A-18CF8BE1F684}" type="presParOf" srcId="{E64C8AB6-420E-42F5-8DBB-91E4B0D11287}" destId="{29C03B56-A58E-4625-8C73-30C0D6DE8B20}" srcOrd="0" destOrd="0" presId="urn:microsoft.com/office/officeart/2008/layout/AlternatingPictureBlocks"/>
    <dgm:cxn modelId="{95BA839A-4EE0-4863-A0AF-947A99EE57A4}" type="presParOf" srcId="{E64C8AB6-420E-42F5-8DBB-91E4B0D11287}" destId="{10A3DE85-F631-49F4-A8CF-D8342A27E10D}" srcOrd="1" destOrd="0" presId="urn:microsoft.com/office/officeart/2008/layout/AlternatingPictureBlocks"/>
    <dgm:cxn modelId="{4FD8D46A-9353-4534-957B-A7AF73431319}" type="presParOf" srcId="{007C9500-DCD9-4846-847A-C7AB1BA5AE3B}" destId="{4CB0FBC2-7610-4274-AF36-2A312DF27BCF}" srcOrd="3" destOrd="0" presId="urn:microsoft.com/office/officeart/2008/layout/AlternatingPictureBlocks"/>
    <dgm:cxn modelId="{5C5F7616-6192-4C02-9D6B-22131EF96473}" type="presParOf" srcId="{007C9500-DCD9-4846-847A-C7AB1BA5AE3B}" destId="{47A73352-5CB4-491B-8108-DE9D47ECD593}" srcOrd="4" destOrd="0" presId="urn:microsoft.com/office/officeart/2008/layout/AlternatingPictureBlocks"/>
    <dgm:cxn modelId="{5E420B13-FE62-4837-BB1B-A1042ACB0FD7}" type="presParOf" srcId="{47A73352-5CB4-491B-8108-DE9D47ECD593}" destId="{85CF3878-AEE0-4BC0-A71A-6085E27D4924}" srcOrd="0" destOrd="0" presId="urn:microsoft.com/office/officeart/2008/layout/AlternatingPictureBlocks"/>
    <dgm:cxn modelId="{120DB471-0C4E-454F-BB9D-2594F69D5B99}" type="presParOf" srcId="{47A73352-5CB4-491B-8108-DE9D47ECD593}" destId="{9ACD310E-5CCF-498C-BF2C-3DFB681E3B14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060684-87CA-4F3B-B7F6-31F7DC5CFB4C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FE71E4C0-1739-423B-8BA5-806720681DDD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33399"/>
              </a:solidFill>
              <a:effectLst>
                <a:reflection blurRad="12700" stA="28000" endPos="45000" dist="1000" dir="5400000" sy="-100000" algn="bl" rotWithShape="0"/>
              </a:effectLst>
            </a:rPr>
            <a:t>ОБЩАЯ ХАРАКТЕРИСТИКА ПРОГРАММЫ ГОСУДАРСТВЕННОЙ  ИТОГОВОЙ  АТТЕСТАЦИИ</a:t>
          </a:r>
          <a:endParaRPr lang="ru-RU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solidFill>
              <a:srgbClr val="333399"/>
            </a:soli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0DAA9EBE-3804-4FBA-AF33-AB0DE8C9EA5A}" type="parTrans" cxnId="{8E2D1E37-0CC1-4C47-9A03-3CFADA446433}">
      <dgm:prSet/>
      <dgm:spPr/>
      <dgm:t>
        <a:bodyPr/>
        <a:lstStyle/>
        <a:p>
          <a:endParaRPr lang="ru-RU"/>
        </a:p>
      </dgm:t>
    </dgm:pt>
    <dgm:pt modelId="{D281BD66-6807-426A-8BB4-458639DD5A07}" type="sibTrans" cxnId="{8E2D1E37-0CC1-4C47-9A03-3CFADA446433}">
      <dgm:prSet/>
      <dgm:spPr/>
      <dgm:t>
        <a:bodyPr/>
        <a:lstStyle/>
        <a:p>
          <a:endParaRPr lang="ru-RU"/>
        </a:p>
      </dgm:t>
    </dgm:pt>
    <dgm:pt modelId="{A8057DA8-8692-441F-8127-1CBFB4A2A9DC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33399"/>
              </a:solidFill>
              <a:effectLst>
                <a:reflection blurRad="12700" stA="28000" endPos="45000" dist="1000" dir="5400000" sy="-100000" algn="bl" rotWithShape="0"/>
              </a:effectLst>
            </a:rPr>
            <a:t>СТРУКТУРА И СОДЕРЖАНИЕ ГОСУДАРСТВЕННОЙ ИТОГОВОЙ АТТЕСТАЦИИ </a:t>
          </a:r>
          <a:endParaRPr lang="ru-RU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solidFill>
              <a:srgbClr val="333399"/>
            </a:soli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32995376-38C9-43B2-9B25-336599D09469}" type="parTrans" cxnId="{8D910610-7C47-44C1-A8A4-D11EABA7EC5A}">
      <dgm:prSet/>
      <dgm:spPr/>
      <dgm:t>
        <a:bodyPr/>
        <a:lstStyle/>
        <a:p>
          <a:endParaRPr lang="ru-RU"/>
        </a:p>
      </dgm:t>
    </dgm:pt>
    <dgm:pt modelId="{032609E4-0C17-4CF2-B4CC-16B99C2B1A6C}" type="sibTrans" cxnId="{8D910610-7C47-44C1-A8A4-D11EABA7EC5A}">
      <dgm:prSet/>
      <dgm:spPr/>
      <dgm:t>
        <a:bodyPr/>
        <a:lstStyle/>
        <a:p>
          <a:endParaRPr lang="ru-RU"/>
        </a:p>
      </dgm:t>
    </dgm:pt>
    <dgm:pt modelId="{3234F513-1B70-418C-984D-21A1D21CAC66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33399"/>
              </a:solidFill>
              <a:effectLst>
                <a:reflection blurRad="12700" stA="28000" endPos="45000" dist="1000" dir="5400000" sy="-100000" algn="bl" rotWithShape="0"/>
              </a:effectLst>
            </a:rPr>
            <a:t>УСЛОВИЯ ПРОВЕДЕНИЯ ГОСУДАРСТВЕННОЙ ИТОГОВОЙ АТТЕСТАЦИИ</a:t>
          </a:r>
          <a:endParaRPr lang="ru-RU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solidFill>
              <a:srgbClr val="333399"/>
            </a:soli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77A741B0-8334-4056-B5CB-86E1D5257CC6}" type="parTrans" cxnId="{09AB7FEE-091F-481A-8CC1-28676E1EAAD9}">
      <dgm:prSet/>
      <dgm:spPr/>
      <dgm:t>
        <a:bodyPr/>
        <a:lstStyle/>
        <a:p>
          <a:endParaRPr lang="ru-RU"/>
        </a:p>
      </dgm:t>
    </dgm:pt>
    <dgm:pt modelId="{243BA99D-F099-4F97-B3A2-5A05E018940D}" type="sibTrans" cxnId="{09AB7FEE-091F-481A-8CC1-28676E1EAAD9}">
      <dgm:prSet/>
      <dgm:spPr/>
      <dgm:t>
        <a:bodyPr/>
        <a:lstStyle/>
        <a:p>
          <a:endParaRPr lang="ru-RU"/>
        </a:p>
      </dgm:t>
    </dgm:pt>
    <dgm:pt modelId="{CAFEE0B3-2D0A-43F5-B39B-B2FABBED1826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33399"/>
              </a:solidFill>
              <a:effectLst>
                <a:reflection blurRad="12700" stA="28000" endPos="45000" dist="1000" dir="5400000" sy="-100000" algn="bl" rotWithShape="0"/>
              </a:effectLst>
            </a:rPr>
            <a:t/>
          </a:r>
          <a:br>
            <a:rPr lang="ru-RU" sz="1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33399"/>
              </a:solidFill>
              <a:effectLst>
                <a:reflection blurRad="12700" stA="28000" endPos="45000" dist="1000" dir="5400000" sy="-100000" algn="bl" rotWithShape="0"/>
              </a:effectLst>
            </a:rPr>
          </a:br>
          <a:r>
            <a:rPr lang="ru-RU" sz="1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33399"/>
              </a:solidFill>
              <a:effectLst>
                <a:reflection blurRad="12700" stA="28000" endPos="45000" dist="1000" dir="5400000" sy="-100000" algn="bl" rotWithShape="0"/>
              </a:effectLst>
            </a:rPr>
            <a:t> </a:t>
          </a:r>
          <a:br>
            <a:rPr lang="ru-RU" sz="1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33399"/>
              </a:solidFill>
              <a:effectLst>
                <a:reflection blurRad="12700" stA="28000" endPos="45000" dist="1000" dir="5400000" sy="-100000" algn="bl" rotWithShape="0"/>
              </a:effectLst>
            </a:rPr>
          </a:br>
          <a:r>
            <a:rPr lang="ru-RU" sz="1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33399"/>
              </a:solidFill>
              <a:effectLst>
                <a:reflection blurRad="12700" stA="28000" endPos="45000" dist="1000" dir="5400000" sy="-100000" algn="bl" rotWithShape="0"/>
              </a:effectLst>
            </a:rPr>
            <a:t>ТРЕБОВАНИЯ   К  ВЫПУСКНОЙ КВАЛИФИКАЦИОННОЙ  РАБОТЕ,  ПОКАЗАТЕЛИ И КРИТЕРИИ ОЦЕНКИ СТЕПЕНИ И УРОВНЯ ОСВОЕНИЯ ОБУЧАЮЩИМИСЯ ОБРАЗОВАТЕЛЬНОЙ ПРОГРАММЫ</a:t>
          </a:r>
          <a:br>
            <a:rPr lang="ru-RU" sz="1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33399"/>
              </a:solidFill>
              <a:effectLst>
                <a:reflection blurRad="12700" stA="28000" endPos="45000" dist="1000" dir="5400000" sy="-100000" algn="bl" rotWithShape="0"/>
              </a:effectLst>
            </a:rPr>
          </a:br>
          <a:endParaRPr lang="ru-RU" sz="18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solidFill>
              <a:srgbClr val="333399"/>
            </a:solidFill>
            <a:effectLst>
              <a:reflection blurRad="12700" stA="28000" endPos="45000" dist="1000" dir="5400000" sy="-100000" algn="bl" rotWithShape="0"/>
            </a:effectLst>
          </a:endParaRP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solidFill>
              <a:srgbClr val="333399"/>
            </a:soli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BD37CE0B-8803-4718-AED4-214003FA10F6}" type="parTrans" cxnId="{D84748A1-ED05-4230-B07B-0E95E56CE657}">
      <dgm:prSet/>
      <dgm:spPr/>
      <dgm:t>
        <a:bodyPr/>
        <a:lstStyle/>
        <a:p>
          <a:endParaRPr lang="ru-RU"/>
        </a:p>
      </dgm:t>
    </dgm:pt>
    <dgm:pt modelId="{21C56FF2-8502-478F-9700-EFFA4B3999F4}" type="sibTrans" cxnId="{D84748A1-ED05-4230-B07B-0E95E56CE657}">
      <dgm:prSet/>
      <dgm:spPr/>
      <dgm:t>
        <a:bodyPr/>
        <a:lstStyle/>
        <a:p>
          <a:endParaRPr lang="ru-RU"/>
        </a:p>
      </dgm:t>
    </dgm:pt>
    <dgm:pt modelId="{95B02359-84D6-442B-9F14-2EAEEAF1F1CB}" type="pres">
      <dgm:prSet presAssocID="{CA060684-87CA-4F3B-B7F6-31F7DC5CFB4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9EDDA4-1365-4AD6-A00B-6295A67EFFD5}" type="pres">
      <dgm:prSet presAssocID="{FE71E4C0-1739-423B-8BA5-806720681DDD}" presName="parentLin" presStyleCnt="0"/>
      <dgm:spPr/>
    </dgm:pt>
    <dgm:pt modelId="{693361CF-18A7-44D2-B9A2-9A751A29187A}" type="pres">
      <dgm:prSet presAssocID="{FE71E4C0-1739-423B-8BA5-806720681DDD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F7D6ADBB-8929-4DC0-B30A-EF7B156BF6F9}" type="pres">
      <dgm:prSet presAssocID="{FE71E4C0-1739-423B-8BA5-806720681DDD}" presName="parentText" presStyleLbl="node1" presStyleIdx="0" presStyleCnt="4" custScaleX="1247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F0E2E5-21ED-4B6D-A923-9AD335C636ED}" type="pres">
      <dgm:prSet presAssocID="{FE71E4C0-1739-423B-8BA5-806720681DDD}" presName="negativeSpace" presStyleCnt="0"/>
      <dgm:spPr/>
    </dgm:pt>
    <dgm:pt modelId="{ECC16F2D-4F20-4964-BAF6-BA32D2CB9B95}" type="pres">
      <dgm:prSet presAssocID="{FE71E4C0-1739-423B-8BA5-806720681DDD}" presName="childText" presStyleLbl="conFgAcc1" presStyleIdx="0" presStyleCnt="4">
        <dgm:presLayoutVars>
          <dgm:bulletEnabled val="1"/>
        </dgm:presLayoutVars>
      </dgm:prSet>
      <dgm:spPr/>
    </dgm:pt>
    <dgm:pt modelId="{D6BDA150-DECE-4610-AE20-577413F44821}" type="pres">
      <dgm:prSet presAssocID="{D281BD66-6807-426A-8BB4-458639DD5A07}" presName="spaceBetweenRectangles" presStyleCnt="0"/>
      <dgm:spPr/>
    </dgm:pt>
    <dgm:pt modelId="{1ED8FEEB-A7EB-429E-9502-D42686F26CDF}" type="pres">
      <dgm:prSet presAssocID="{A8057DA8-8692-441F-8127-1CBFB4A2A9DC}" presName="parentLin" presStyleCnt="0"/>
      <dgm:spPr/>
    </dgm:pt>
    <dgm:pt modelId="{7E3F22B3-6463-4963-B17D-CDBFA8AACC1E}" type="pres">
      <dgm:prSet presAssocID="{A8057DA8-8692-441F-8127-1CBFB4A2A9DC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A20C2BF2-328A-4F9D-8565-AFA640FA5CB2}" type="pres">
      <dgm:prSet presAssocID="{A8057DA8-8692-441F-8127-1CBFB4A2A9DC}" presName="parentText" presStyleLbl="node1" presStyleIdx="1" presStyleCnt="4" custScaleX="12410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07279C-5572-46C8-A89B-DD995245AFCD}" type="pres">
      <dgm:prSet presAssocID="{A8057DA8-8692-441F-8127-1CBFB4A2A9DC}" presName="negativeSpace" presStyleCnt="0"/>
      <dgm:spPr/>
    </dgm:pt>
    <dgm:pt modelId="{52019F1E-C2D0-4310-AB9C-CA93AD5929A9}" type="pres">
      <dgm:prSet presAssocID="{A8057DA8-8692-441F-8127-1CBFB4A2A9DC}" presName="childText" presStyleLbl="conFgAcc1" presStyleIdx="1" presStyleCnt="4">
        <dgm:presLayoutVars>
          <dgm:bulletEnabled val="1"/>
        </dgm:presLayoutVars>
      </dgm:prSet>
      <dgm:spPr/>
    </dgm:pt>
    <dgm:pt modelId="{6BB3F083-FC09-45E2-99A5-B2FF3D036CF4}" type="pres">
      <dgm:prSet presAssocID="{032609E4-0C17-4CF2-B4CC-16B99C2B1A6C}" presName="spaceBetweenRectangles" presStyleCnt="0"/>
      <dgm:spPr/>
    </dgm:pt>
    <dgm:pt modelId="{1E90D87E-9261-4203-8B6C-F33932FC1AF9}" type="pres">
      <dgm:prSet presAssocID="{3234F513-1B70-418C-984D-21A1D21CAC66}" presName="parentLin" presStyleCnt="0"/>
      <dgm:spPr/>
    </dgm:pt>
    <dgm:pt modelId="{9A452482-9C8C-45E6-9A54-3A18941D8691}" type="pres">
      <dgm:prSet presAssocID="{3234F513-1B70-418C-984D-21A1D21CAC66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02585822-BCEA-4063-929C-37B30BB2031B}" type="pres">
      <dgm:prSet presAssocID="{3234F513-1B70-418C-984D-21A1D21CAC66}" presName="parentText" presStyleLbl="node1" presStyleIdx="2" presStyleCnt="4" custScaleX="1247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C48067-3967-4249-A75A-057651827344}" type="pres">
      <dgm:prSet presAssocID="{3234F513-1B70-418C-984D-21A1D21CAC66}" presName="negativeSpace" presStyleCnt="0"/>
      <dgm:spPr/>
    </dgm:pt>
    <dgm:pt modelId="{EA466CB5-72B4-403D-9456-E568AC6E4D30}" type="pres">
      <dgm:prSet presAssocID="{3234F513-1B70-418C-984D-21A1D21CAC66}" presName="childText" presStyleLbl="conFgAcc1" presStyleIdx="2" presStyleCnt="4">
        <dgm:presLayoutVars>
          <dgm:bulletEnabled val="1"/>
        </dgm:presLayoutVars>
      </dgm:prSet>
      <dgm:spPr/>
    </dgm:pt>
    <dgm:pt modelId="{9C4073E3-650F-4017-8CFC-C921488D397C}" type="pres">
      <dgm:prSet presAssocID="{243BA99D-F099-4F97-B3A2-5A05E018940D}" presName="spaceBetweenRectangles" presStyleCnt="0"/>
      <dgm:spPr/>
    </dgm:pt>
    <dgm:pt modelId="{CB2D876F-D8F1-4BA7-ACCC-70A9775C10BF}" type="pres">
      <dgm:prSet presAssocID="{CAFEE0B3-2D0A-43F5-B39B-B2FABBED1826}" presName="parentLin" presStyleCnt="0"/>
      <dgm:spPr/>
    </dgm:pt>
    <dgm:pt modelId="{B6A3A15F-34D7-40E8-9705-DA708B66785D}" type="pres">
      <dgm:prSet presAssocID="{CAFEE0B3-2D0A-43F5-B39B-B2FABBED1826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F163135A-2CA9-46A1-A758-A9816E2F150C}" type="pres">
      <dgm:prSet presAssocID="{CAFEE0B3-2D0A-43F5-B39B-B2FABBED1826}" presName="parentText" presStyleLbl="node1" presStyleIdx="3" presStyleCnt="4" custScaleX="124725" custScaleY="1802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C2CB13-C80A-40A1-9F21-3D6D66A899D6}" type="pres">
      <dgm:prSet presAssocID="{CAFEE0B3-2D0A-43F5-B39B-B2FABBED1826}" presName="negativeSpace" presStyleCnt="0"/>
      <dgm:spPr/>
    </dgm:pt>
    <dgm:pt modelId="{2A955EC3-0D71-486A-BB97-A84B4F0DA22D}" type="pres">
      <dgm:prSet presAssocID="{CAFEE0B3-2D0A-43F5-B39B-B2FABBED1826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A1D7F6C1-6288-4834-B5B4-0352452EAF49}" type="presOf" srcId="{CA060684-87CA-4F3B-B7F6-31F7DC5CFB4C}" destId="{95B02359-84D6-442B-9F14-2EAEEAF1F1CB}" srcOrd="0" destOrd="0" presId="urn:microsoft.com/office/officeart/2005/8/layout/list1"/>
    <dgm:cxn modelId="{B959C410-FD51-4303-A865-BBF5AA11A99F}" type="presOf" srcId="{CAFEE0B3-2D0A-43F5-B39B-B2FABBED1826}" destId="{B6A3A15F-34D7-40E8-9705-DA708B66785D}" srcOrd="0" destOrd="0" presId="urn:microsoft.com/office/officeart/2005/8/layout/list1"/>
    <dgm:cxn modelId="{06B6A95E-380A-45D7-AA3E-3F10E7D243C7}" type="presOf" srcId="{3234F513-1B70-418C-984D-21A1D21CAC66}" destId="{02585822-BCEA-4063-929C-37B30BB2031B}" srcOrd="1" destOrd="0" presId="urn:microsoft.com/office/officeart/2005/8/layout/list1"/>
    <dgm:cxn modelId="{8BD40848-5EBE-4691-8F63-91C8DF6BD08F}" type="presOf" srcId="{3234F513-1B70-418C-984D-21A1D21CAC66}" destId="{9A452482-9C8C-45E6-9A54-3A18941D8691}" srcOrd="0" destOrd="0" presId="urn:microsoft.com/office/officeart/2005/8/layout/list1"/>
    <dgm:cxn modelId="{88E9279D-0C50-49E3-94CF-A22540B24481}" type="presOf" srcId="{A8057DA8-8692-441F-8127-1CBFB4A2A9DC}" destId="{A20C2BF2-328A-4F9D-8565-AFA640FA5CB2}" srcOrd="1" destOrd="0" presId="urn:microsoft.com/office/officeart/2005/8/layout/list1"/>
    <dgm:cxn modelId="{8D910610-7C47-44C1-A8A4-D11EABA7EC5A}" srcId="{CA060684-87CA-4F3B-B7F6-31F7DC5CFB4C}" destId="{A8057DA8-8692-441F-8127-1CBFB4A2A9DC}" srcOrd="1" destOrd="0" parTransId="{32995376-38C9-43B2-9B25-336599D09469}" sibTransId="{032609E4-0C17-4CF2-B4CC-16B99C2B1A6C}"/>
    <dgm:cxn modelId="{83D45D91-C84A-45A4-AAC1-A1DBE26647C8}" type="presOf" srcId="{CAFEE0B3-2D0A-43F5-B39B-B2FABBED1826}" destId="{F163135A-2CA9-46A1-A758-A9816E2F150C}" srcOrd="1" destOrd="0" presId="urn:microsoft.com/office/officeart/2005/8/layout/list1"/>
    <dgm:cxn modelId="{7B7950FC-FB0F-4A2C-A4C3-5348AE266177}" type="presOf" srcId="{FE71E4C0-1739-423B-8BA5-806720681DDD}" destId="{693361CF-18A7-44D2-B9A2-9A751A29187A}" srcOrd="0" destOrd="0" presId="urn:microsoft.com/office/officeart/2005/8/layout/list1"/>
    <dgm:cxn modelId="{50E36FC4-752C-4CD2-BCE2-2A802DDA9753}" type="presOf" srcId="{FE71E4C0-1739-423B-8BA5-806720681DDD}" destId="{F7D6ADBB-8929-4DC0-B30A-EF7B156BF6F9}" srcOrd="1" destOrd="0" presId="urn:microsoft.com/office/officeart/2005/8/layout/list1"/>
    <dgm:cxn modelId="{8E2D1E37-0CC1-4C47-9A03-3CFADA446433}" srcId="{CA060684-87CA-4F3B-B7F6-31F7DC5CFB4C}" destId="{FE71E4C0-1739-423B-8BA5-806720681DDD}" srcOrd="0" destOrd="0" parTransId="{0DAA9EBE-3804-4FBA-AF33-AB0DE8C9EA5A}" sibTransId="{D281BD66-6807-426A-8BB4-458639DD5A07}"/>
    <dgm:cxn modelId="{D84748A1-ED05-4230-B07B-0E95E56CE657}" srcId="{CA060684-87CA-4F3B-B7F6-31F7DC5CFB4C}" destId="{CAFEE0B3-2D0A-43F5-B39B-B2FABBED1826}" srcOrd="3" destOrd="0" parTransId="{BD37CE0B-8803-4718-AED4-214003FA10F6}" sibTransId="{21C56FF2-8502-478F-9700-EFFA4B3999F4}"/>
    <dgm:cxn modelId="{09AB7FEE-091F-481A-8CC1-28676E1EAAD9}" srcId="{CA060684-87CA-4F3B-B7F6-31F7DC5CFB4C}" destId="{3234F513-1B70-418C-984D-21A1D21CAC66}" srcOrd="2" destOrd="0" parTransId="{77A741B0-8334-4056-B5CB-86E1D5257CC6}" sibTransId="{243BA99D-F099-4F97-B3A2-5A05E018940D}"/>
    <dgm:cxn modelId="{64EBA18A-92F8-449E-81F0-E656A1FA4FD6}" type="presOf" srcId="{A8057DA8-8692-441F-8127-1CBFB4A2A9DC}" destId="{7E3F22B3-6463-4963-B17D-CDBFA8AACC1E}" srcOrd="0" destOrd="0" presId="urn:microsoft.com/office/officeart/2005/8/layout/list1"/>
    <dgm:cxn modelId="{97B96364-74D7-4BC8-BAA3-454E07FD4976}" type="presParOf" srcId="{95B02359-84D6-442B-9F14-2EAEEAF1F1CB}" destId="{719EDDA4-1365-4AD6-A00B-6295A67EFFD5}" srcOrd="0" destOrd="0" presId="urn:microsoft.com/office/officeart/2005/8/layout/list1"/>
    <dgm:cxn modelId="{82D8E6DF-ADA4-42AB-8F63-C16055FFF175}" type="presParOf" srcId="{719EDDA4-1365-4AD6-A00B-6295A67EFFD5}" destId="{693361CF-18A7-44D2-B9A2-9A751A29187A}" srcOrd="0" destOrd="0" presId="urn:microsoft.com/office/officeart/2005/8/layout/list1"/>
    <dgm:cxn modelId="{4B4705E0-203C-476C-A476-C4109FF55089}" type="presParOf" srcId="{719EDDA4-1365-4AD6-A00B-6295A67EFFD5}" destId="{F7D6ADBB-8929-4DC0-B30A-EF7B156BF6F9}" srcOrd="1" destOrd="0" presId="urn:microsoft.com/office/officeart/2005/8/layout/list1"/>
    <dgm:cxn modelId="{C9921739-38D8-4A02-B8BD-FF70D452777E}" type="presParOf" srcId="{95B02359-84D6-442B-9F14-2EAEEAF1F1CB}" destId="{DAF0E2E5-21ED-4B6D-A923-9AD335C636ED}" srcOrd="1" destOrd="0" presId="urn:microsoft.com/office/officeart/2005/8/layout/list1"/>
    <dgm:cxn modelId="{111EB247-D8EE-40AD-8845-6822D17B6778}" type="presParOf" srcId="{95B02359-84D6-442B-9F14-2EAEEAF1F1CB}" destId="{ECC16F2D-4F20-4964-BAF6-BA32D2CB9B95}" srcOrd="2" destOrd="0" presId="urn:microsoft.com/office/officeart/2005/8/layout/list1"/>
    <dgm:cxn modelId="{63B32153-B307-49BF-A9DD-BF9164BF06DC}" type="presParOf" srcId="{95B02359-84D6-442B-9F14-2EAEEAF1F1CB}" destId="{D6BDA150-DECE-4610-AE20-577413F44821}" srcOrd="3" destOrd="0" presId="urn:microsoft.com/office/officeart/2005/8/layout/list1"/>
    <dgm:cxn modelId="{4A6FB84B-D2CE-4251-AC42-A1F6AE4638A1}" type="presParOf" srcId="{95B02359-84D6-442B-9F14-2EAEEAF1F1CB}" destId="{1ED8FEEB-A7EB-429E-9502-D42686F26CDF}" srcOrd="4" destOrd="0" presId="urn:microsoft.com/office/officeart/2005/8/layout/list1"/>
    <dgm:cxn modelId="{0A8CA0E2-D6F0-42CC-8FF4-BF8961351074}" type="presParOf" srcId="{1ED8FEEB-A7EB-429E-9502-D42686F26CDF}" destId="{7E3F22B3-6463-4963-B17D-CDBFA8AACC1E}" srcOrd="0" destOrd="0" presId="urn:microsoft.com/office/officeart/2005/8/layout/list1"/>
    <dgm:cxn modelId="{8516069D-0D7B-4D6F-B2D9-8E9C70EB4984}" type="presParOf" srcId="{1ED8FEEB-A7EB-429E-9502-D42686F26CDF}" destId="{A20C2BF2-328A-4F9D-8565-AFA640FA5CB2}" srcOrd="1" destOrd="0" presId="urn:microsoft.com/office/officeart/2005/8/layout/list1"/>
    <dgm:cxn modelId="{33BB2CCB-D0D3-4B28-AF50-170A2DB61EF5}" type="presParOf" srcId="{95B02359-84D6-442B-9F14-2EAEEAF1F1CB}" destId="{9207279C-5572-46C8-A89B-DD995245AFCD}" srcOrd="5" destOrd="0" presId="urn:microsoft.com/office/officeart/2005/8/layout/list1"/>
    <dgm:cxn modelId="{DD8E2D97-3608-4C16-820D-BC2531D665F3}" type="presParOf" srcId="{95B02359-84D6-442B-9F14-2EAEEAF1F1CB}" destId="{52019F1E-C2D0-4310-AB9C-CA93AD5929A9}" srcOrd="6" destOrd="0" presId="urn:microsoft.com/office/officeart/2005/8/layout/list1"/>
    <dgm:cxn modelId="{AD4D3BD1-090B-4960-A65D-D98DD383E867}" type="presParOf" srcId="{95B02359-84D6-442B-9F14-2EAEEAF1F1CB}" destId="{6BB3F083-FC09-45E2-99A5-B2FF3D036CF4}" srcOrd="7" destOrd="0" presId="urn:microsoft.com/office/officeart/2005/8/layout/list1"/>
    <dgm:cxn modelId="{F6BE65CE-C97B-481A-AD70-82A16FBE7611}" type="presParOf" srcId="{95B02359-84D6-442B-9F14-2EAEEAF1F1CB}" destId="{1E90D87E-9261-4203-8B6C-F33932FC1AF9}" srcOrd="8" destOrd="0" presId="urn:microsoft.com/office/officeart/2005/8/layout/list1"/>
    <dgm:cxn modelId="{D401752D-4EA2-4695-9C18-24372F2CFF3C}" type="presParOf" srcId="{1E90D87E-9261-4203-8B6C-F33932FC1AF9}" destId="{9A452482-9C8C-45E6-9A54-3A18941D8691}" srcOrd="0" destOrd="0" presId="urn:microsoft.com/office/officeart/2005/8/layout/list1"/>
    <dgm:cxn modelId="{50C164AA-545F-4F89-887A-F6A7D10D4F0D}" type="presParOf" srcId="{1E90D87E-9261-4203-8B6C-F33932FC1AF9}" destId="{02585822-BCEA-4063-929C-37B30BB2031B}" srcOrd="1" destOrd="0" presId="urn:microsoft.com/office/officeart/2005/8/layout/list1"/>
    <dgm:cxn modelId="{1ADC3B15-B2B7-4C6B-A6DD-02E2AEC4C2ED}" type="presParOf" srcId="{95B02359-84D6-442B-9F14-2EAEEAF1F1CB}" destId="{AEC48067-3967-4249-A75A-057651827344}" srcOrd="9" destOrd="0" presId="urn:microsoft.com/office/officeart/2005/8/layout/list1"/>
    <dgm:cxn modelId="{F912A166-C21E-4009-8E06-376F8AC5062F}" type="presParOf" srcId="{95B02359-84D6-442B-9F14-2EAEEAF1F1CB}" destId="{EA466CB5-72B4-403D-9456-E568AC6E4D30}" srcOrd="10" destOrd="0" presId="urn:microsoft.com/office/officeart/2005/8/layout/list1"/>
    <dgm:cxn modelId="{8B8BEF15-22D6-42D7-9583-A8909BB7DC05}" type="presParOf" srcId="{95B02359-84D6-442B-9F14-2EAEEAF1F1CB}" destId="{9C4073E3-650F-4017-8CFC-C921488D397C}" srcOrd="11" destOrd="0" presId="urn:microsoft.com/office/officeart/2005/8/layout/list1"/>
    <dgm:cxn modelId="{462A5108-833A-4F97-A820-203FBAF74CAB}" type="presParOf" srcId="{95B02359-84D6-442B-9F14-2EAEEAF1F1CB}" destId="{CB2D876F-D8F1-4BA7-ACCC-70A9775C10BF}" srcOrd="12" destOrd="0" presId="urn:microsoft.com/office/officeart/2005/8/layout/list1"/>
    <dgm:cxn modelId="{6F43F9CF-6A3B-4F0C-A536-FEDE9B7F9F92}" type="presParOf" srcId="{CB2D876F-D8F1-4BA7-ACCC-70A9775C10BF}" destId="{B6A3A15F-34D7-40E8-9705-DA708B66785D}" srcOrd="0" destOrd="0" presId="urn:microsoft.com/office/officeart/2005/8/layout/list1"/>
    <dgm:cxn modelId="{8FDB56AC-C478-4E8B-B234-D3CFCF566401}" type="presParOf" srcId="{CB2D876F-D8F1-4BA7-ACCC-70A9775C10BF}" destId="{F163135A-2CA9-46A1-A758-A9816E2F150C}" srcOrd="1" destOrd="0" presId="urn:microsoft.com/office/officeart/2005/8/layout/list1"/>
    <dgm:cxn modelId="{68F5D956-CE3D-4870-89BE-7D896E16BF35}" type="presParOf" srcId="{95B02359-84D6-442B-9F14-2EAEEAF1F1CB}" destId="{14C2CB13-C80A-40A1-9F21-3D6D66A899D6}" srcOrd="13" destOrd="0" presId="urn:microsoft.com/office/officeart/2005/8/layout/list1"/>
    <dgm:cxn modelId="{30054636-B912-4F61-8044-3F951EFA2EC9}" type="presParOf" srcId="{95B02359-84D6-442B-9F14-2EAEEAF1F1CB}" destId="{2A955EC3-0D71-486A-BB97-A84B4F0DA22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B6303C-92EF-4B85-BB00-152FF39393A3}" type="doc">
      <dgm:prSet loTypeId="urn:microsoft.com/office/officeart/2005/8/layout/default" loCatId="list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33707EA2-04EA-423E-90BE-A33F7D4F45A9}">
      <dgm:prSet phldrT="[Текст]" custT="1"/>
      <dgm:spPr/>
      <dgm:t>
        <a:bodyPr/>
        <a:lstStyle/>
        <a:p>
          <a:r>
            <a:rPr lang="ru-RU" sz="2000" b="1" smtClean="0">
              <a:effectLst/>
            </a:rPr>
            <a:t>Процедуры проведения демонстрационного экзамена</a:t>
          </a:r>
          <a:endParaRPr lang="ru-RU" sz="2000" b="1" dirty="0">
            <a:effectLst/>
          </a:endParaRPr>
        </a:p>
      </dgm:t>
    </dgm:pt>
    <dgm:pt modelId="{A3BB5E5E-5717-4231-88F4-EB0E19FF8DBA}" type="parTrans" cxnId="{8BAE87A3-0B81-4A6E-B4E9-E1BA8C8FEF08}">
      <dgm:prSet/>
      <dgm:spPr/>
      <dgm:t>
        <a:bodyPr/>
        <a:lstStyle/>
        <a:p>
          <a:endParaRPr lang="ru-RU" sz="1100">
            <a:solidFill>
              <a:srgbClr val="002060"/>
            </a:solidFill>
            <a:effectLst/>
          </a:endParaRPr>
        </a:p>
      </dgm:t>
    </dgm:pt>
    <dgm:pt modelId="{EC374C69-2FBD-4164-ABB5-C21FE7A9484A}" type="sibTrans" cxnId="{8BAE87A3-0B81-4A6E-B4E9-E1BA8C8FEF08}">
      <dgm:prSet/>
      <dgm:spPr/>
      <dgm:t>
        <a:bodyPr/>
        <a:lstStyle/>
        <a:p>
          <a:endParaRPr lang="ru-RU" sz="1100">
            <a:solidFill>
              <a:srgbClr val="002060"/>
            </a:solidFill>
            <a:effectLst/>
          </a:endParaRPr>
        </a:p>
      </dgm:t>
    </dgm:pt>
    <dgm:pt modelId="{6B894169-EFCA-466C-92F8-72453ADD1D22}">
      <dgm:prSet phldrT="[Текст]" custT="1"/>
      <dgm:spPr/>
      <dgm:t>
        <a:bodyPr/>
        <a:lstStyle/>
        <a:p>
          <a:r>
            <a:rPr lang="ru-RU" sz="2000" b="1" smtClean="0">
              <a:effectLst/>
            </a:rPr>
            <a:t>Принятие решений ГЭК</a:t>
          </a:r>
          <a:endParaRPr lang="ru-RU" sz="2000" dirty="0">
            <a:effectLst/>
          </a:endParaRPr>
        </a:p>
      </dgm:t>
    </dgm:pt>
    <dgm:pt modelId="{82449E5A-EE5D-4313-8160-BB4D60C93950}" type="parTrans" cxnId="{895895EC-429C-42B4-B720-2B034C1D92FF}">
      <dgm:prSet/>
      <dgm:spPr/>
      <dgm:t>
        <a:bodyPr/>
        <a:lstStyle/>
        <a:p>
          <a:endParaRPr lang="ru-RU" sz="1100">
            <a:solidFill>
              <a:srgbClr val="002060"/>
            </a:solidFill>
            <a:effectLst/>
          </a:endParaRPr>
        </a:p>
      </dgm:t>
    </dgm:pt>
    <dgm:pt modelId="{20413CAC-1B6C-46A0-9D37-F63F013B3872}" type="sibTrans" cxnId="{895895EC-429C-42B4-B720-2B034C1D92FF}">
      <dgm:prSet/>
      <dgm:spPr/>
      <dgm:t>
        <a:bodyPr/>
        <a:lstStyle/>
        <a:p>
          <a:endParaRPr lang="ru-RU" sz="1100">
            <a:solidFill>
              <a:srgbClr val="002060"/>
            </a:solidFill>
            <a:effectLst/>
          </a:endParaRPr>
        </a:p>
      </dgm:t>
    </dgm:pt>
    <dgm:pt modelId="{FC5D55BD-9BE9-4ED3-9A24-44D96CA8EBAB}">
      <dgm:prSet phldrT="[Текст]" custT="1"/>
      <dgm:spPr/>
      <dgm:t>
        <a:bodyPr/>
        <a:lstStyle/>
        <a:p>
          <a:r>
            <a:rPr lang="ru-RU" sz="2000" b="1" smtClean="0">
              <a:effectLst/>
            </a:rPr>
            <a:t>Организация работы и состав ГЭК</a:t>
          </a:r>
          <a:endParaRPr lang="ru-RU" sz="2000" b="1" dirty="0">
            <a:effectLst/>
          </a:endParaRPr>
        </a:p>
      </dgm:t>
    </dgm:pt>
    <dgm:pt modelId="{FCFD7800-CD2C-4CA2-870F-73F72315DF84}" type="parTrans" cxnId="{527F7FB8-E50A-45AA-BD6C-572349AFD82E}">
      <dgm:prSet/>
      <dgm:spPr/>
      <dgm:t>
        <a:bodyPr/>
        <a:lstStyle/>
        <a:p>
          <a:endParaRPr lang="ru-RU" sz="1100">
            <a:solidFill>
              <a:srgbClr val="002060"/>
            </a:solidFill>
            <a:effectLst/>
          </a:endParaRPr>
        </a:p>
      </dgm:t>
    </dgm:pt>
    <dgm:pt modelId="{0670D20F-3EE7-494E-8CD2-17283D32964D}" type="sibTrans" cxnId="{527F7FB8-E50A-45AA-BD6C-572349AFD82E}">
      <dgm:prSet/>
      <dgm:spPr/>
      <dgm:t>
        <a:bodyPr/>
        <a:lstStyle/>
        <a:p>
          <a:endParaRPr lang="ru-RU" sz="1100">
            <a:solidFill>
              <a:srgbClr val="002060"/>
            </a:solidFill>
            <a:effectLst/>
          </a:endParaRPr>
        </a:p>
      </dgm:t>
    </dgm:pt>
    <dgm:pt modelId="{8E7001AF-AA0C-4745-9809-937CA0138F93}">
      <dgm:prSet phldrT="[Текст]" custT="1"/>
      <dgm:spPr/>
      <dgm:t>
        <a:bodyPr/>
        <a:lstStyle/>
        <a:p>
          <a:r>
            <a:rPr lang="ru-RU" sz="2000" b="1" smtClean="0">
              <a:effectLst/>
            </a:rPr>
            <a:t>План</a:t>
          </a:r>
          <a:r>
            <a:rPr lang="ru-RU" sz="2000" smtClean="0">
              <a:effectLst/>
            </a:rPr>
            <a:t> </a:t>
          </a:r>
          <a:r>
            <a:rPr lang="ru-RU" sz="2000" b="1" smtClean="0">
              <a:effectLst/>
            </a:rPr>
            <a:t>застройки</a:t>
          </a:r>
          <a:r>
            <a:rPr lang="ru-RU" sz="2000" smtClean="0">
              <a:effectLst/>
            </a:rPr>
            <a:t> </a:t>
          </a:r>
          <a:r>
            <a:rPr lang="ru-RU" sz="2000" b="1" smtClean="0">
              <a:effectLst/>
            </a:rPr>
            <a:t>площадки</a:t>
          </a:r>
          <a:r>
            <a:rPr lang="ru-RU" sz="2000" smtClean="0">
              <a:effectLst/>
            </a:rPr>
            <a:t> </a:t>
          </a:r>
          <a:r>
            <a:rPr lang="ru-RU" sz="2000" b="1" smtClean="0">
              <a:effectLst/>
            </a:rPr>
            <a:t>для</a:t>
          </a:r>
          <a:r>
            <a:rPr lang="ru-RU" sz="2000" smtClean="0">
              <a:effectLst/>
            </a:rPr>
            <a:t> </a:t>
          </a:r>
          <a:r>
            <a:rPr lang="ru-RU" sz="2000" b="1" smtClean="0">
              <a:effectLst/>
            </a:rPr>
            <a:t>проведения</a:t>
          </a:r>
          <a:r>
            <a:rPr lang="ru-RU" sz="2000" smtClean="0">
              <a:effectLst/>
            </a:rPr>
            <a:t> </a:t>
          </a:r>
          <a:r>
            <a:rPr lang="ru-RU" sz="2000" b="1" smtClean="0">
              <a:effectLst/>
            </a:rPr>
            <a:t>демонстрационного</a:t>
          </a:r>
          <a:r>
            <a:rPr lang="ru-RU" sz="2000" smtClean="0">
              <a:effectLst/>
            </a:rPr>
            <a:t> </a:t>
          </a:r>
          <a:r>
            <a:rPr lang="ru-RU" sz="2000" b="1" smtClean="0">
              <a:effectLst/>
            </a:rPr>
            <a:t>экзамена</a:t>
          </a:r>
          <a:r>
            <a:rPr lang="ru-RU" sz="2000" smtClean="0">
              <a:effectLst/>
            </a:rPr>
            <a:t> </a:t>
          </a:r>
          <a:r>
            <a:rPr lang="ru-RU" sz="2000" b="1" smtClean="0">
              <a:effectLst/>
            </a:rPr>
            <a:t>по</a:t>
          </a:r>
          <a:r>
            <a:rPr lang="ru-RU" sz="2000" smtClean="0">
              <a:effectLst/>
            </a:rPr>
            <a:t> </a:t>
          </a:r>
          <a:r>
            <a:rPr lang="ru-RU" sz="2000" b="1" smtClean="0">
              <a:effectLst/>
            </a:rPr>
            <a:t>стандартам</a:t>
          </a:r>
          <a:r>
            <a:rPr lang="ru-RU" sz="2000" smtClean="0">
              <a:effectLst/>
            </a:rPr>
            <a:t> </a:t>
          </a:r>
          <a:r>
            <a:rPr lang="ru-RU" sz="2000" b="1" smtClean="0">
              <a:effectLst/>
            </a:rPr>
            <a:t>Ворлдскиллс</a:t>
          </a:r>
          <a:r>
            <a:rPr lang="ru-RU" sz="2000" smtClean="0">
              <a:effectLst/>
            </a:rPr>
            <a:t> </a:t>
          </a:r>
          <a:r>
            <a:rPr lang="ru-RU" sz="2000" b="1" smtClean="0">
              <a:effectLst/>
            </a:rPr>
            <a:t>Россия</a:t>
          </a:r>
          <a:endParaRPr lang="ru-RU" sz="2000" dirty="0">
            <a:effectLst/>
          </a:endParaRPr>
        </a:p>
      </dgm:t>
    </dgm:pt>
    <dgm:pt modelId="{9ABE4D21-7CAB-4487-B4FD-0A08C326A19E}" type="parTrans" cxnId="{2265DC70-E33D-4DFA-AEC2-AF8748E4BA8C}">
      <dgm:prSet/>
      <dgm:spPr/>
      <dgm:t>
        <a:bodyPr/>
        <a:lstStyle/>
        <a:p>
          <a:endParaRPr lang="ru-RU" sz="1100">
            <a:solidFill>
              <a:srgbClr val="002060"/>
            </a:solidFill>
            <a:effectLst/>
          </a:endParaRPr>
        </a:p>
      </dgm:t>
    </dgm:pt>
    <dgm:pt modelId="{3CAA0B3B-91DA-4AB1-98A4-EB049523C7AA}" type="sibTrans" cxnId="{2265DC70-E33D-4DFA-AEC2-AF8748E4BA8C}">
      <dgm:prSet/>
      <dgm:spPr/>
      <dgm:t>
        <a:bodyPr/>
        <a:lstStyle/>
        <a:p>
          <a:endParaRPr lang="ru-RU" sz="1100">
            <a:solidFill>
              <a:srgbClr val="002060"/>
            </a:solidFill>
            <a:effectLst/>
          </a:endParaRPr>
        </a:p>
      </dgm:t>
    </dgm:pt>
    <dgm:pt modelId="{B5D3C072-5BFE-453F-B8B7-C635D1D05ABC}">
      <dgm:prSet custT="1"/>
      <dgm:spPr/>
      <dgm:t>
        <a:bodyPr/>
        <a:lstStyle/>
        <a:p>
          <a:r>
            <a:rPr lang="ru-RU" sz="2000" b="1" smtClean="0">
              <a:effectLst/>
            </a:rPr>
            <a:t>График сдачи демонстрационного экзамена</a:t>
          </a:r>
          <a:endParaRPr lang="ru-RU" sz="2000" dirty="0">
            <a:effectLst/>
          </a:endParaRPr>
        </a:p>
      </dgm:t>
    </dgm:pt>
    <dgm:pt modelId="{E5B3446D-7E9F-46B7-ABA8-B611AE3146D6}" type="parTrans" cxnId="{533426CD-5778-4A32-88AE-EDF9CCB3C3A4}">
      <dgm:prSet/>
      <dgm:spPr/>
      <dgm:t>
        <a:bodyPr/>
        <a:lstStyle/>
        <a:p>
          <a:endParaRPr lang="ru-RU" sz="2000">
            <a:solidFill>
              <a:srgbClr val="002060"/>
            </a:solidFill>
            <a:effectLst/>
          </a:endParaRPr>
        </a:p>
      </dgm:t>
    </dgm:pt>
    <dgm:pt modelId="{9B3724B4-C5EC-4E0D-AB84-6B5F6170F64B}" type="sibTrans" cxnId="{533426CD-5778-4A32-88AE-EDF9CCB3C3A4}">
      <dgm:prSet/>
      <dgm:spPr/>
      <dgm:t>
        <a:bodyPr/>
        <a:lstStyle/>
        <a:p>
          <a:endParaRPr lang="ru-RU" sz="2000">
            <a:solidFill>
              <a:srgbClr val="002060"/>
            </a:solidFill>
            <a:effectLst/>
          </a:endParaRPr>
        </a:p>
      </dgm:t>
    </dgm:pt>
    <dgm:pt modelId="{A625D033-3B2F-4BE5-A9FD-6467E66F3079}">
      <dgm:prSet custT="1"/>
      <dgm:spPr/>
      <dgm:t>
        <a:bodyPr/>
        <a:lstStyle/>
        <a:p>
          <a:r>
            <a:rPr lang="ru-RU" sz="2000" b="1" smtClean="0">
              <a:effectLst/>
            </a:rPr>
            <a:t>Задание для демонстрационного экзамена</a:t>
          </a:r>
          <a:endParaRPr lang="ru-RU" sz="2000" dirty="0">
            <a:effectLst/>
          </a:endParaRPr>
        </a:p>
      </dgm:t>
    </dgm:pt>
    <dgm:pt modelId="{1A9DC283-CE2E-44FB-8804-810B8FE8C97A}" type="parTrans" cxnId="{941ACBF2-EF2F-47A5-BD31-5B4BA5626B07}">
      <dgm:prSet/>
      <dgm:spPr/>
      <dgm:t>
        <a:bodyPr/>
        <a:lstStyle/>
        <a:p>
          <a:endParaRPr lang="ru-RU" sz="2000">
            <a:solidFill>
              <a:srgbClr val="002060"/>
            </a:solidFill>
            <a:effectLst/>
          </a:endParaRPr>
        </a:p>
      </dgm:t>
    </dgm:pt>
    <dgm:pt modelId="{A4D95FB2-AE1C-42BF-BECB-A591903633DF}" type="sibTrans" cxnId="{941ACBF2-EF2F-47A5-BD31-5B4BA5626B07}">
      <dgm:prSet/>
      <dgm:spPr/>
      <dgm:t>
        <a:bodyPr/>
        <a:lstStyle/>
        <a:p>
          <a:endParaRPr lang="ru-RU" sz="2000">
            <a:solidFill>
              <a:srgbClr val="002060"/>
            </a:solidFill>
            <a:effectLst/>
          </a:endParaRPr>
        </a:p>
      </dgm:t>
    </dgm:pt>
    <dgm:pt modelId="{C37D306A-8DC4-492A-B821-CCC4FB70E608}" type="pres">
      <dgm:prSet presAssocID="{01B6303C-92EF-4B85-BB00-152FF39393A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865C60-1D10-4D9C-AB93-DE3A623CD58E}" type="pres">
      <dgm:prSet presAssocID="{33707EA2-04EA-423E-90BE-A33F7D4F45A9}" presName="node" presStyleLbl="node1" presStyleIdx="0" presStyleCnt="6" custScaleX="1123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08231A-AC79-4DE4-BEF5-67946A4BDA1F}" type="pres">
      <dgm:prSet presAssocID="{EC374C69-2FBD-4164-ABB5-C21FE7A9484A}" presName="sibTrans" presStyleCnt="0"/>
      <dgm:spPr/>
      <dgm:t>
        <a:bodyPr/>
        <a:lstStyle/>
        <a:p>
          <a:endParaRPr lang="ru-RU"/>
        </a:p>
      </dgm:t>
    </dgm:pt>
    <dgm:pt modelId="{860BA22C-50DA-475D-9C17-80B236C8B3A6}" type="pres">
      <dgm:prSet presAssocID="{B5D3C072-5BFE-453F-B8B7-C635D1D05AB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0504CA-50B9-466A-A07E-FE8B7225549A}" type="pres">
      <dgm:prSet presAssocID="{9B3724B4-C5EC-4E0D-AB84-6B5F6170F64B}" presName="sibTrans" presStyleCnt="0"/>
      <dgm:spPr/>
      <dgm:t>
        <a:bodyPr/>
        <a:lstStyle/>
        <a:p>
          <a:endParaRPr lang="ru-RU"/>
        </a:p>
      </dgm:t>
    </dgm:pt>
    <dgm:pt modelId="{CCE67B62-F984-4268-BBFB-23E967931B3F}" type="pres">
      <dgm:prSet presAssocID="{6B894169-EFCA-466C-92F8-72453ADD1D22}" presName="node" presStyleLbl="node1" presStyleIdx="2" presStyleCnt="6" custScaleX="91912" custLinFactY="57518" custLinFactNeighborX="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EB007A-4EEA-4981-B590-2068FFF2D061}" type="pres">
      <dgm:prSet presAssocID="{20413CAC-1B6C-46A0-9D37-F63F013B3872}" presName="sibTrans" presStyleCnt="0"/>
      <dgm:spPr/>
      <dgm:t>
        <a:bodyPr/>
        <a:lstStyle/>
        <a:p>
          <a:endParaRPr lang="ru-RU"/>
        </a:p>
      </dgm:t>
    </dgm:pt>
    <dgm:pt modelId="{F8F3A1EB-4518-4D78-B7EA-B07C298A0834}" type="pres">
      <dgm:prSet presAssocID="{A625D033-3B2F-4BE5-A9FD-6467E66F3079}" presName="node" presStyleLbl="node1" presStyleIdx="3" presStyleCnt="6" custScaleX="1148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96B89A-4965-4C83-82E5-1E44B5B43A7D}" type="pres">
      <dgm:prSet presAssocID="{A4D95FB2-AE1C-42BF-BECB-A591903633DF}" presName="sibTrans" presStyleCnt="0"/>
      <dgm:spPr/>
      <dgm:t>
        <a:bodyPr/>
        <a:lstStyle/>
        <a:p>
          <a:endParaRPr lang="ru-RU"/>
        </a:p>
      </dgm:t>
    </dgm:pt>
    <dgm:pt modelId="{1DEBA136-5C51-44F6-87F0-DCD1AA39EADF}" type="pres">
      <dgm:prSet presAssocID="{FC5D55BD-9BE9-4ED3-9A24-44D96CA8EBAB}" presName="node" presStyleLbl="node1" presStyleIdx="4" presStyleCnt="6" custLinFactX="12658" custLinFactY="-55687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EC5AB2-0BAD-46EF-BEF6-942F647A2BCB}" type="pres">
      <dgm:prSet presAssocID="{0670D20F-3EE7-494E-8CD2-17283D32964D}" presName="sibTrans" presStyleCnt="0"/>
      <dgm:spPr/>
      <dgm:t>
        <a:bodyPr/>
        <a:lstStyle/>
        <a:p>
          <a:endParaRPr lang="ru-RU"/>
        </a:p>
      </dgm:t>
    </dgm:pt>
    <dgm:pt modelId="{3281DC71-013E-4290-B94A-B0FC67CA43B4}" type="pres">
      <dgm:prSet presAssocID="{8E7001AF-AA0C-4745-9809-937CA0138F93}" presName="node" presStyleLbl="node1" presStyleIdx="5" presStyleCnt="6" custScaleX="101141" custScaleY="181052" custLinFactX="-7085" custLinFactNeighborX="-100000" custLinFactNeighborY="143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1ACBF2-EF2F-47A5-BD31-5B4BA5626B07}" srcId="{01B6303C-92EF-4B85-BB00-152FF39393A3}" destId="{A625D033-3B2F-4BE5-A9FD-6467E66F3079}" srcOrd="3" destOrd="0" parTransId="{1A9DC283-CE2E-44FB-8804-810B8FE8C97A}" sibTransId="{A4D95FB2-AE1C-42BF-BECB-A591903633DF}"/>
    <dgm:cxn modelId="{F3D3C422-0CB7-4776-9C90-EA3462B3C9D9}" type="presOf" srcId="{01B6303C-92EF-4B85-BB00-152FF39393A3}" destId="{C37D306A-8DC4-492A-B821-CCC4FB70E608}" srcOrd="0" destOrd="0" presId="urn:microsoft.com/office/officeart/2005/8/layout/default"/>
    <dgm:cxn modelId="{895895EC-429C-42B4-B720-2B034C1D92FF}" srcId="{01B6303C-92EF-4B85-BB00-152FF39393A3}" destId="{6B894169-EFCA-466C-92F8-72453ADD1D22}" srcOrd="2" destOrd="0" parTransId="{82449E5A-EE5D-4313-8160-BB4D60C93950}" sibTransId="{20413CAC-1B6C-46A0-9D37-F63F013B3872}"/>
    <dgm:cxn modelId="{B19C3D16-26DD-408D-A2BA-097955EE9559}" type="presOf" srcId="{B5D3C072-5BFE-453F-B8B7-C635D1D05ABC}" destId="{860BA22C-50DA-475D-9C17-80B236C8B3A6}" srcOrd="0" destOrd="0" presId="urn:microsoft.com/office/officeart/2005/8/layout/default"/>
    <dgm:cxn modelId="{533426CD-5778-4A32-88AE-EDF9CCB3C3A4}" srcId="{01B6303C-92EF-4B85-BB00-152FF39393A3}" destId="{B5D3C072-5BFE-453F-B8B7-C635D1D05ABC}" srcOrd="1" destOrd="0" parTransId="{E5B3446D-7E9F-46B7-ABA8-B611AE3146D6}" sibTransId="{9B3724B4-C5EC-4E0D-AB84-6B5F6170F64B}"/>
    <dgm:cxn modelId="{2265DC70-E33D-4DFA-AEC2-AF8748E4BA8C}" srcId="{01B6303C-92EF-4B85-BB00-152FF39393A3}" destId="{8E7001AF-AA0C-4745-9809-937CA0138F93}" srcOrd="5" destOrd="0" parTransId="{9ABE4D21-7CAB-4487-B4FD-0A08C326A19E}" sibTransId="{3CAA0B3B-91DA-4AB1-98A4-EB049523C7AA}"/>
    <dgm:cxn modelId="{F320ED1F-FE81-468A-B4E5-C6ABA0054C48}" type="presOf" srcId="{A625D033-3B2F-4BE5-A9FD-6467E66F3079}" destId="{F8F3A1EB-4518-4D78-B7EA-B07C298A0834}" srcOrd="0" destOrd="0" presId="urn:microsoft.com/office/officeart/2005/8/layout/default"/>
    <dgm:cxn modelId="{BDA1A840-529C-4563-9DD7-DAA9A05E5A35}" type="presOf" srcId="{FC5D55BD-9BE9-4ED3-9A24-44D96CA8EBAB}" destId="{1DEBA136-5C51-44F6-87F0-DCD1AA39EADF}" srcOrd="0" destOrd="0" presId="urn:microsoft.com/office/officeart/2005/8/layout/default"/>
    <dgm:cxn modelId="{B6F2A49C-C3C7-4EF3-8338-54F223886333}" type="presOf" srcId="{33707EA2-04EA-423E-90BE-A33F7D4F45A9}" destId="{56865C60-1D10-4D9C-AB93-DE3A623CD58E}" srcOrd="0" destOrd="0" presId="urn:microsoft.com/office/officeart/2005/8/layout/default"/>
    <dgm:cxn modelId="{7FF976C9-B19F-47B5-8A59-4B86754CF555}" type="presOf" srcId="{6B894169-EFCA-466C-92F8-72453ADD1D22}" destId="{CCE67B62-F984-4268-BBFB-23E967931B3F}" srcOrd="0" destOrd="0" presId="urn:microsoft.com/office/officeart/2005/8/layout/default"/>
    <dgm:cxn modelId="{657139C9-66E8-44C3-A657-53BB74418DC2}" type="presOf" srcId="{8E7001AF-AA0C-4745-9809-937CA0138F93}" destId="{3281DC71-013E-4290-B94A-B0FC67CA43B4}" srcOrd="0" destOrd="0" presId="urn:microsoft.com/office/officeart/2005/8/layout/default"/>
    <dgm:cxn modelId="{8BAE87A3-0B81-4A6E-B4E9-E1BA8C8FEF08}" srcId="{01B6303C-92EF-4B85-BB00-152FF39393A3}" destId="{33707EA2-04EA-423E-90BE-A33F7D4F45A9}" srcOrd="0" destOrd="0" parTransId="{A3BB5E5E-5717-4231-88F4-EB0E19FF8DBA}" sibTransId="{EC374C69-2FBD-4164-ABB5-C21FE7A9484A}"/>
    <dgm:cxn modelId="{527F7FB8-E50A-45AA-BD6C-572349AFD82E}" srcId="{01B6303C-92EF-4B85-BB00-152FF39393A3}" destId="{FC5D55BD-9BE9-4ED3-9A24-44D96CA8EBAB}" srcOrd="4" destOrd="0" parTransId="{FCFD7800-CD2C-4CA2-870F-73F72315DF84}" sibTransId="{0670D20F-3EE7-494E-8CD2-17283D32964D}"/>
    <dgm:cxn modelId="{C248D149-17F2-4BC0-AD12-CC6D2D2741CE}" type="presParOf" srcId="{C37D306A-8DC4-492A-B821-CCC4FB70E608}" destId="{56865C60-1D10-4D9C-AB93-DE3A623CD58E}" srcOrd="0" destOrd="0" presId="urn:microsoft.com/office/officeart/2005/8/layout/default"/>
    <dgm:cxn modelId="{93DC66EB-B7AD-4451-B1B9-978CACD2F844}" type="presParOf" srcId="{C37D306A-8DC4-492A-B821-CCC4FB70E608}" destId="{7F08231A-AC79-4DE4-BEF5-67946A4BDA1F}" srcOrd="1" destOrd="0" presId="urn:microsoft.com/office/officeart/2005/8/layout/default"/>
    <dgm:cxn modelId="{EEA22193-BB0A-4383-808F-7633645A52A6}" type="presParOf" srcId="{C37D306A-8DC4-492A-B821-CCC4FB70E608}" destId="{860BA22C-50DA-475D-9C17-80B236C8B3A6}" srcOrd="2" destOrd="0" presId="urn:microsoft.com/office/officeart/2005/8/layout/default"/>
    <dgm:cxn modelId="{D8D7C263-05CD-40C0-AB00-CDD768BDC25F}" type="presParOf" srcId="{C37D306A-8DC4-492A-B821-CCC4FB70E608}" destId="{6D0504CA-50B9-466A-A07E-FE8B7225549A}" srcOrd="3" destOrd="0" presId="urn:microsoft.com/office/officeart/2005/8/layout/default"/>
    <dgm:cxn modelId="{A03219C0-F036-4516-AC6C-91841AD44199}" type="presParOf" srcId="{C37D306A-8DC4-492A-B821-CCC4FB70E608}" destId="{CCE67B62-F984-4268-BBFB-23E967931B3F}" srcOrd="4" destOrd="0" presId="urn:microsoft.com/office/officeart/2005/8/layout/default"/>
    <dgm:cxn modelId="{7D34A0EB-1843-4210-AE4C-C380734BA826}" type="presParOf" srcId="{C37D306A-8DC4-492A-B821-CCC4FB70E608}" destId="{D1EB007A-4EEA-4981-B590-2068FFF2D061}" srcOrd="5" destOrd="0" presId="urn:microsoft.com/office/officeart/2005/8/layout/default"/>
    <dgm:cxn modelId="{DE77A08A-983A-4E09-BF59-828628675D88}" type="presParOf" srcId="{C37D306A-8DC4-492A-B821-CCC4FB70E608}" destId="{F8F3A1EB-4518-4D78-B7EA-B07C298A0834}" srcOrd="6" destOrd="0" presId="urn:microsoft.com/office/officeart/2005/8/layout/default"/>
    <dgm:cxn modelId="{F1C89C5E-9C3E-465E-8250-FB4E572649F0}" type="presParOf" srcId="{C37D306A-8DC4-492A-B821-CCC4FB70E608}" destId="{D596B89A-4965-4C83-82E5-1E44B5B43A7D}" srcOrd="7" destOrd="0" presId="urn:microsoft.com/office/officeart/2005/8/layout/default"/>
    <dgm:cxn modelId="{8C5B862F-6D1B-4F34-A2B6-8CFCE42908E3}" type="presParOf" srcId="{C37D306A-8DC4-492A-B821-CCC4FB70E608}" destId="{1DEBA136-5C51-44F6-87F0-DCD1AA39EADF}" srcOrd="8" destOrd="0" presId="urn:microsoft.com/office/officeart/2005/8/layout/default"/>
    <dgm:cxn modelId="{1C7F13D5-FA6C-4F0F-A596-B8B817A69E35}" type="presParOf" srcId="{C37D306A-8DC4-492A-B821-CCC4FB70E608}" destId="{B9EC5AB2-0BAD-46EF-BEF6-942F647A2BCB}" srcOrd="9" destOrd="0" presId="urn:microsoft.com/office/officeart/2005/8/layout/default"/>
    <dgm:cxn modelId="{F375699B-CC57-4483-8AD9-9503A5427BAA}" type="presParOf" srcId="{C37D306A-8DC4-492A-B821-CCC4FB70E608}" destId="{3281DC71-013E-4290-B94A-B0FC67CA43B4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9108441-AFD1-411C-B469-1E329F9711F0}" type="doc">
      <dgm:prSet loTypeId="urn:microsoft.com/office/officeart/2005/8/layout/default" loCatId="list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6786488A-4990-496F-9DDB-D3914CB35918}">
      <dgm:prSet custT="1"/>
      <dgm:spPr/>
      <dgm:t>
        <a:bodyPr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колледжи, которые осуществили прием на профессии по ТОП-50 в 2017 году на базе среднего общего образования со сроком обучения </a:t>
          </a:r>
          <a:endParaRPr lang="ru-RU" sz="18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 </a:t>
          </a:r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г.10 мес.</a:t>
          </a:r>
        </a:p>
      </dgm:t>
    </dgm:pt>
    <dgm:pt modelId="{572D4296-3479-4C5C-A28C-5888B4DED0CA}" type="parTrans" cxnId="{C0397610-60DA-4D6B-8775-2D70F18E912A}">
      <dgm:prSet/>
      <dgm:spPr/>
      <dgm:t>
        <a:bodyPr/>
        <a:lstStyle/>
        <a:p>
          <a:endParaRPr lang="ru-RU" b="1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D30BC4-8A4A-4FA7-9FC9-177085C3FBD7}" type="sibTrans" cxnId="{C0397610-60DA-4D6B-8775-2D70F18E912A}">
      <dgm:prSet/>
      <dgm:spPr/>
      <dgm:t>
        <a:bodyPr/>
        <a:lstStyle/>
        <a:p>
          <a:endParaRPr lang="ru-RU" b="1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7F1BDA-9B18-4500-9873-7B1FB10F8222}">
      <dgm:prSet custT="1"/>
      <dgm:spPr/>
      <dgm:t>
        <a:bodyPr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колледжи, которые осуществили прием на профессии по ТОП-50 в 2018 году на базе среднего общего образования со сроком обучения </a:t>
          </a:r>
          <a:endParaRPr lang="ru-RU" sz="18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 </a:t>
          </a:r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мес.</a:t>
          </a:r>
        </a:p>
      </dgm:t>
    </dgm:pt>
    <dgm:pt modelId="{943202DF-87A5-47A0-92B6-0265937CA72E}" type="parTrans" cxnId="{462D6B5F-2B2A-4F2F-A76B-4F64658172F5}">
      <dgm:prSet/>
      <dgm:spPr/>
      <dgm:t>
        <a:bodyPr/>
        <a:lstStyle/>
        <a:p>
          <a:endParaRPr lang="ru-RU" b="1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784BC6-76AF-4306-94C6-9E61346DFBAF}" type="sibTrans" cxnId="{462D6B5F-2B2A-4F2F-A76B-4F64658172F5}">
      <dgm:prSet/>
      <dgm:spPr/>
      <dgm:t>
        <a:bodyPr/>
        <a:lstStyle/>
        <a:p>
          <a:endParaRPr lang="ru-RU" b="1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C56293E-029B-4F03-B3CE-414C7EF42AE0}">
      <dgm:prSet custT="1"/>
      <dgm:spPr/>
      <dgm:t>
        <a:bodyPr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ru-RU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колледжи, осуществившие набор в 2018 году по профессиям в соответствии с актуализированными ФГОС на базе среднего общего образования со сроком обучения </a:t>
          </a:r>
          <a:endParaRPr lang="ru-RU" sz="17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ru-RU" sz="1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 </a:t>
          </a:r>
          <a:r>
            <a:rPr lang="ru-RU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мес.</a:t>
          </a:r>
        </a:p>
      </dgm:t>
    </dgm:pt>
    <dgm:pt modelId="{404CA33B-65A6-4C08-92E9-71F724F5AFB2}" type="parTrans" cxnId="{278016AC-2394-4C0A-8ED7-B20BDA3E5FB8}">
      <dgm:prSet/>
      <dgm:spPr/>
      <dgm:t>
        <a:bodyPr/>
        <a:lstStyle/>
        <a:p>
          <a:endParaRPr lang="ru-RU" b="1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27A513-04EF-46C6-9B70-C7BA1A38D462}" type="sibTrans" cxnId="{278016AC-2394-4C0A-8ED7-B20BDA3E5FB8}">
      <dgm:prSet/>
      <dgm:spPr/>
      <dgm:t>
        <a:bodyPr/>
        <a:lstStyle/>
        <a:p>
          <a:endParaRPr lang="ru-RU" b="1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CFCDD8-5AD0-490F-9D40-279773D20087}">
      <dgm:prSet custT="1"/>
      <dgm:spPr/>
      <dgm:t>
        <a:bodyPr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колледжи, принявшие решение о переводе обучающихся последнего года обучения  по программам подготовки квалифицированных рабочих на актуализированные ФГОС СПО</a:t>
          </a:r>
        </a:p>
      </dgm:t>
    </dgm:pt>
    <dgm:pt modelId="{162D0B18-3202-4320-BFDE-D7F70B684A70}" type="parTrans" cxnId="{4E963E62-2418-4517-9D70-BE32946F8C4B}">
      <dgm:prSet/>
      <dgm:spPr/>
      <dgm:t>
        <a:bodyPr/>
        <a:lstStyle/>
        <a:p>
          <a:endParaRPr lang="ru-RU" b="1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1928309-DF67-47EA-8AC5-85855B94403E}" type="sibTrans" cxnId="{4E963E62-2418-4517-9D70-BE32946F8C4B}">
      <dgm:prSet/>
      <dgm:spPr/>
      <dgm:t>
        <a:bodyPr/>
        <a:lstStyle/>
        <a:p>
          <a:endParaRPr lang="ru-RU" b="1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20CF66-6F72-4DA9-9F01-C654D6D45622}">
      <dgm:prSet custT="1"/>
      <dgm:spPr/>
      <dgm:t>
        <a:bodyPr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колледжи, принявшие решение о переводе обучающихся последнего года обучения  по программам подготовки специалистов среднего звена на актуализированные ФГОС СПО</a:t>
          </a:r>
        </a:p>
      </dgm:t>
    </dgm:pt>
    <dgm:pt modelId="{6AF6389F-9762-450D-9D7E-8E9FE1177909}" type="parTrans" cxnId="{AC3EC55E-E220-4DA2-BE40-AE5EA960E443}">
      <dgm:prSet/>
      <dgm:spPr/>
      <dgm:t>
        <a:bodyPr/>
        <a:lstStyle/>
        <a:p>
          <a:endParaRPr lang="ru-RU" b="1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AEBFADA-AD87-4402-B4BA-746B2D26C7EF}" type="sibTrans" cxnId="{AC3EC55E-E220-4DA2-BE40-AE5EA960E443}">
      <dgm:prSet/>
      <dgm:spPr/>
      <dgm:t>
        <a:bodyPr/>
        <a:lstStyle/>
        <a:p>
          <a:endParaRPr lang="ru-RU" b="1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651BFD-8E66-4420-BB9D-634C940B58A0}">
      <dgm:prSet custT="1"/>
      <dgm:spPr/>
      <dgm:t>
        <a:bodyPr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колледжи, реализующие программы подготовки специалистов среднего звена по ФГОС-3, принявшие решение для выпускников последнего года обучения о проведении госэкзамена в виде демонстрационного</a:t>
          </a:r>
        </a:p>
      </dgm:t>
    </dgm:pt>
    <dgm:pt modelId="{9AD36192-D63D-4382-8C8F-1009E7A654E8}" type="parTrans" cxnId="{D3F290E8-8187-474F-B680-5A420A0DF68D}">
      <dgm:prSet/>
      <dgm:spPr/>
      <dgm:t>
        <a:bodyPr/>
        <a:lstStyle/>
        <a:p>
          <a:endParaRPr lang="ru-RU" b="1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DE5852-AC63-456F-A4ED-A043A324D66B}" type="sibTrans" cxnId="{D3F290E8-8187-474F-B680-5A420A0DF68D}">
      <dgm:prSet/>
      <dgm:spPr/>
      <dgm:t>
        <a:bodyPr/>
        <a:lstStyle/>
        <a:p>
          <a:endParaRPr lang="ru-RU" b="1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982495A-BA4F-493A-A3C7-F311C538F14F}" type="pres">
      <dgm:prSet presAssocID="{F9108441-AFD1-411C-B469-1E329F9711F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952176-A247-47AB-96AA-8BA6E7983F3B}" type="pres">
      <dgm:prSet presAssocID="{6786488A-4990-496F-9DDB-D3914CB35918}" presName="node" presStyleLbl="node1" presStyleIdx="0" presStyleCnt="6" custScaleY="147139" custLinFactNeighborX="-166" custLinFactNeighborY="-43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FD24D4-D9E7-48E6-93DC-7B626C5250EB}" type="pres">
      <dgm:prSet presAssocID="{C6D30BC4-8A4A-4FA7-9FC9-177085C3FBD7}" presName="sibTrans" presStyleCnt="0"/>
      <dgm:spPr/>
      <dgm:t>
        <a:bodyPr/>
        <a:lstStyle/>
        <a:p>
          <a:endParaRPr lang="ru-RU"/>
        </a:p>
      </dgm:t>
    </dgm:pt>
    <dgm:pt modelId="{A6FF6436-3153-4A3D-AFC7-0B886758D7D7}" type="pres">
      <dgm:prSet presAssocID="{E47F1BDA-9B18-4500-9873-7B1FB10F8222}" presName="node" presStyleLbl="node1" presStyleIdx="1" presStyleCnt="6" custScaleX="105661" custScaleY="152727" custLinFactNeighborX="-4181" custLinFactNeighborY="-60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628BF2-9AD8-4702-A6A4-4C234F7C842E}" type="pres">
      <dgm:prSet presAssocID="{18784BC6-76AF-4306-94C6-9E61346DFBAF}" presName="sibTrans" presStyleCnt="0"/>
      <dgm:spPr/>
      <dgm:t>
        <a:bodyPr/>
        <a:lstStyle/>
        <a:p>
          <a:endParaRPr lang="ru-RU"/>
        </a:p>
      </dgm:t>
    </dgm:pt>
    <dgm:pt modelId="{0038E4FE-CB9A-48B2-8C2B-1451D3E8DE85}" type="pres">
      <dgm:prSet presAssocID="{BC56293E-029B-4F03-B3CE-414C7EF42AE0}" presName="node" presStyleLbl="node1" presStyleIdx="2" presStyleCnt="6" custScaleX="105935" custScaleY="150109" custLinFactNeighborX="-3782" custLinFactNeighborY="-73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FB6E1C-B97D-42DF-AB49-F1FCC7E6FF3B}" type="pres">
      <dgm:prSet presAssocID="{1B27A513-04EF-46C6-9B70-C7BA1A38D462}" presName="sibTrans" presStyleCnt="0"/>
      <dgm:spPr/>
      <dgm:t>
        <a:bodyPr/>
        <a:lstStyle/>
        <a:p>
          <a:endParaRPr lang="ru-RU"/>
        </a:p>
      </dgm:t>
    </dgm:pt>
    <dgm:pt modelId="{2A152B9A-4C42-4B29-AD9A-66F16E2CEA14}" type="pres">
      <dgm:prSet presAssocID="{8ECFCDD8-5AD0-490F-9D40-279773D20087}" presName="node" presStyleLbl="node1" presStyleIdx="3" presStyleCnt="6" custScaleY="176236" custLinFactNeighborX="-3102" custLinFactNeighborY="-64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15C329-7535-4AC7-878D-CE2DE2A32137}" type="pres">
      <dgm:prSet presAssocID="{F1928309-DF67-47EA-8AC5-85855B94403E}" presName="sibTrans" presStyleCnt="0"/>
      <dgm:spPr/>
      <dgm:t>
        <a:bodyPr/>
        <a:lstStyle/>
        <a:p>
          <a:endParaRPr lang="ru-RU"/>
        </a:p>
      </dgm:t>
    </dgm:pt>
    <dgm:pt modelId="{40ECD8A9-DE24-4264-827B-D7CC85B99A04}" type="pres">
      <dgm:prSet presAssocID="{9920CF66-6F72-4DA9-9F01-C654D6D45622}" presName="node" presStyleLbl="node1" presStyleIdx="4" presStyleCnt="6" custScaleY="179626" custLinFactNeighborX="-1903" custLinFactNeighborY="-47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17E408-4C07-4C9D-B175-2144AD585869}" type="pres">
      <dgm:prSet presAssocID="{8AEBFADA-AD87-4402-B4BA-746B2D26C7EF}" presName="sibTrans" presStyleCnt="0"/>
      <dgm:spPr/>
      <dgm:t>
        <a:bodyPr/>
        <a:lstStyle/>
        <a:p>
          <a:endParaRPr lang="ru-RU"/>
        </a:p>
      </dgm:t>
    </dgm:pt>
    <dgm:pt modelId="{92507AB5-674C-4EA6-8AAE-BBA9F707EEA6}" type="pres">
      <dgm:prSet presAssocID="{18651BFD-8E66-4420-BB9D-634C940B58A0}" presName="node" presStyleLbl="node1" presStyleIdx="5" presStyleCnt="6" custScaleX="109768" custScaleY="179416" custLinFactNeighborX="0" custLinFactNeighborY="-51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32C40B-43DE-424A-820E-2C17F37527A3}" type="presOf" srcId="{E47F1BDA-9B18-4500-9873-7B1FB10F8222}" destId="{A6FF6436-3153-4A3D-AFC7-0B886758D7D7}" srcOrd="0" destOrd="0" presId="urn:microsoft.com/office/officeart/2005/8/layout/default"/>
    <dgm:cxn modelId="{95C9812E-B892-4155-9C18-C36A56508C15}" type="presOf" srcId="{8ECFCDD8-5AD0-490F-9D40-279773D20087}" destId="{2A152B9A-4C42-4B29-AD9A-66F16E2CEA14}" srcOrd="0" destOrd="0" presId="urn:microsoft.com/office/officeart/2005/8/layout/default"/>
    <dgm:cxn modelId="{E753CA7B-5655-405F-9119-432A0D041509}" type="presOf" srcId="{BC56293E-029B-4F03-B3CE-414C7EF42AE0}" destId="{0038E4FE-CB9A-48B2-8C2B-1451D3E8DE85}" srcOrd="0" destOrd="0" presId="urn:microsoft.com/office/officeart/2005/8/layout/default"/>
    <dgm:cxn modelId="{462D6B5F-2B2A-4F2F-A76B-4F64658172F5}" srcId="{F9108441-AFD1-411C-B469-1E329F9711F0}" destId="{E47F1BDA-9B18-4500-9873-7B1FB10F8222}" srcOrd="1" destOrd="0" parTransId="{943202DF-87A5-47A0-92B6-0265937CA72E}" sibTransId="{18784BC6-76AF-4306-94C6-9E61346DFBAF}"/>
    <dgm:cxn modelId="{C0397610-60DA-4D6B-8775-2D70F18E912A}" srcId="{F9108441-AFD1-411C-B469-1E329F9711F0}" destId="{6786488A-4990-496F-9DDB-D3914CB35918}" srcOrd="0" destOrd="0" parTransId="{572D4296-3479-4C5C-A28C-5888B4DED0CA}" sibTransId="{C6D30BC4-8A4A-4FA7-9FC9-177085C3FBD7}"/>
    <dgm:cxn modelId="{AD26B61B-FE41-44C9-860D-4D017930B8A9}" type="presOf" srcId="{6786488A-4990-496F-9DDB-D3914CB35918}" destId="{CF952176-A247-47AB-96AA-8BA6E7983F3B}" srcOrd="0" destOrd="0" presId="urn:microsoft.com/office/officeart/2005/8/layout/default"/>
    <dgm:cxn modelId="{278016AC-2394-4C0A-8ED7-B20BDA3E5FB8}" srcId="{F9108441-AFD1-411C-B469-1E329F9711F0}" destId="{BC56293E-029B-4F03-B3CE-414C7EF42AE0}" srcOrd="2" destOrd="0" parTransId="{404CA33B-65A6-4C08-92E9-71F724F5AFB2}" sibTransId="{1B27A513-04EF-46C6-9B70-C7BA1A38D462}"/>
    <dgm:cxn modelId="{FCDEC126-4D99-4D19-B6FD-5980FFF38F28}" type="presOf" srcId="{18651BFD-8E66-4420-BB9D-634C940B58A0}" destId="{92507AB5-674C-4EA6-8AAE-BBA9F707EEA6}" srcOrd="0" destOrd="0" presId="urn:microsoft.com/office/officeart/2005/8/layout/default"/>
    <dgm:cxn modelId="{D4F955D5-9A74-4FC7-8DF3-53E87B262ABB}" type="presOf" srcId="{F9108441-AFD1-411C-B469-1E329F9711F0}" destId="{D982495A-BA4F-493A-A3C7-F311C538F14F}" srcOrd="0" destOrd="0" presId="urn:microsoft.com/office/officeart/2005/8/layout/default"/>
    <dgm:cxn modelId="{AC3EC55E-E220-4DA2-BE40-AE5EA960E443}" srcId="{F9108441-AFD1-411C-B469-1E329F9711F0}" destId="{9920CF66-6F72-4DA9-9F01-C654D6D45622}" srcOrd="4" destOrd="0" parTransId="{6AF6389F-9762-450D-9D7E-8E9FE1177909}" sibTransId="{8AEBFADA-AD87-4402-B4BA-746B2D26C7EF}"/>
    <dgm:cxn modelId="{4E963E62-2418-4517-9D70-BE32946F8C4B}" srcId="{F9108441-AFD1-411C-B469-1E329F9711F0}" destId="{8ECFCDD8-5AD0-490F-9D40-279773D20087}" srcOrd="3" destOrd="0" parTransId="{162D0B18-3202-4320-BFDE-D7F70B684A70}" sibTransId="{F1928309-DF67-47EA-8AC5-85855B94403E}"/>
    <dgm:cxn modelId="{D453F75B-8D52-4F87-BC86-B35A6302911D}" type="presOf" srcId="{9920CF66-6F72-4DA9-9F01-C654D6D45622}" destId="{40ECD8A9-DE24-4264-827B-D7CC85B99A04}" srcOrd="0" destOrd="0" presId="urn:microsoft.com/office/officeart/2005/8/layout/default"/>
    <dgm:cxn modelId="{D3F290E8-8187-474F-B680-5A420A0DF68D}" srcId="{F9108441-AFD1-411C-B469-1E329F9711F0}" destId="{18651BFD-8E66-4420-BB9D-634C940B58A0}" srcOrd="5" destOrd="0" parTransId="{9AD36192-D63D-4382-8C8F-1009E7A654E8}" sibTransId="{35DE5852-AC63-456F-A4ED-A043A324D66B}"/>
    <dgm:cxn modelId="{6F27D6E9-73B0-4987-AAD5-34A2288197E8}" type="presParOf" srcId="{D982495A-BA4F-493A-A3C7-F311C538F14F}" destId="{CF952176-A247-47AB-96AA-8BA6E7983F3B}" srcOrd="0" destOrd="0" presId="urn:microsoft.com/office/officeart/2005/8/layout/default"/>
    <dgm:cxn modelId="{98B98101-6643-4832-BD0D-553DD3B1CE31}" type="presParOf" srcId="{D982495A-BA4F-493A-A3C7-F311C538F14F}" destId="{84FD24D4-D9E7-48E6-93DC-7B626C5250EB}" srcOrd="1" destOrd="0" presId="urn:microsoft.com/office/officeart/2005/8/layout/default"/>
    <dgm:cxn modelId="{07BECE82-A8B1-407B-B971-03D461D123E7}" type="presParOf" srcId="{D982495A-BA4F-493A-A3C7-F311C538F14F}" destId="{A6FF6436-3153-4A3D-AFC7-0B886758D7D7}" srcOrd="2" destOrd="0" presId="urn:microsoft.com/office/officeart/2005/8/layout/default"/>
    <dgm:cxn modelId="{E698612E-A625-43A2-BDFE-5E1AD1B707AB}" type="presParOf" srcId="{D982495A-BA4F-493A-A3C7-F311C538F14F}" destId="{A2628BF2-9AD8-4702-A6A4-4C234F7C842E}" srcOrd="3" destOrd="0" presId="urn:microsoft.com/office/officeart/2005/8/layout/default"/>
    <dgm:cxn modelId="{37D3EB97-6F6F-46C3-B875-C1E640EBC7BF}" type="presParOf" srcId="{D982495A-BA4F-493A-A3C7-F311C538F14F}" destId="{0038E4FE-CB9A-48B2-8C2B-1451D3E8DE85}" srcOrd="4" destOrd="0" presId="urn:microsoft.com/office/officeart/2005/8/layout/default"/>
    <dgm:cxn modelId="{52D84A19-2D9C-466B-9FCD-57B8C903887E}" type="presParOf" srcId="{D982495A-BA4F-493A-A3C7-F311C538F14F}" destId="{52FB6E1C-B97D-42DF-AB49-F1FCC7E6FF3B}" srcOrd="5" destOrd="0" presId="urn:microsoft.com/office/officeart/2005/8/layout/default"/>
    <dgm:cxn modelId="{024B784F-4A6B-4A14-832D-76731C03152C}" type="presParOf" srcId="{D982495A-BA4F-493A-A3C7-F311C538F14F}" destId="{2A152B9A-4C42-4B29-AD9A-66F16E2CEA14}" srcOrd="6" destOrd="0" presId="urn:microsoft.com/office/officeart/2005/8/layout/default"/>
    <dgm:cxn modelId="{A777143F-6ECE-4569-A64A-B8D97B42C52C}" type="presParOf" srcId="{D982495A-BA4F-493A-A3C7-F311C538F14F}" destId="{FB15C329-7535-4AC7-878D-CE2DE2A32137}" srcOrd="7" destOrd="0" presId="urn:microsoft.com/office/officeart/2005/8/layout/default"/>
    <dgm:cxn modelId="{EEF74BEF-4728-49F5-AD3F-156B5E8ECF4D}" type="presParOf" srcId="{D982495A-BA4F-493A-A3C7-F311C538F14F}" destId="{40ECD8A9-DE24-4264-827B-D7CC85B99A04}" srcOrd="8" destOrd="0" presId="urn:microsoft.com/office/officeart/2005/8/layout/default"/>
    <dgm:cxn modelId="{775D04B5-2B46-4D52-80C2-10A9EF1EF5BB}" type="presParOf" srcId="{D982495A-BA4F-493A-A3C7-F311C538F14F}" destId="{AA17E408-4C07-4C9D-B175-2144AD585869}" srcOrd="9" destOrd="0" presId="urn:microsoft.com/office/officeart/2005/8/layout/default"/>
    <dgm:cxn modelId="{F3315865-A93C-4B29-89D1-26B97886DB93}" type="presParOf" srcId="{D982495A-BA4F-493A-A3C7-F311C538F14F}" destId="{92507AB5-674C-4EA6-8AAE-BBA9F707EEA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09EA3DD-3604-4505-8197-58EC693BA2D6}" type="doc">
      <dgm:prSet loTypeId="urn:microsoft.com/office/officeart/2009/3/layout/IncreasingArrowsProcess" loCatId="process" qsTypeId="urn:microsoft.com/office/officeart/2005/8/quickstyle/3d3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C610B989-76D1-44E0-8C24-EC4A2F973CD0}">
      <dgm:prSet phldrT="[Текст]" custT="1"/>
      <dgm:spPr/>
      <dgm:t>
        <a:bodyPr/>
        <a:lstStyle/>
        <a:p>
          <a:r>
            <a: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Субъекты РФ, в которых будет проводится ДЭ в рамках ГИА в 2019 году</a:t>
          </a:r>
          <a:endParaRPr lang="ru-RU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79E0FFD-5036-4A22-87B1-547F76B6CDF2}" type="parTrans" cxnId="{23302986-150A-441D-8B63-884A7196F702}">
      <dgm:prSet/>
      <dgm:spPr/>
      <dgm:t>
        <a:bodyPr/>
        <a:lstStyle/>
        <a:p>
          <a:endParaRPr lang="ru-RU"/>
        </a:p>
      </dgm:t>
    </dgm:pt>
    <dgm:pt modelId="{0A6AC026-6101-4E75-A623-8644F5E0A77D}" type="sibTrans" cxnId="{23302986-150A-441D-8B63-884A7196F702}">
      <dgm:prSet/>
      <dgm:spPr/>
      <dgm:t>
        <a:bodyPr/>
        <a:lstStyle/>
        <a:p>
          <a:endParaRPr lang="ru-RU"/>
        </a:p>
      </dgm:t>
    </dgm:pt>
    <dgm:pt modelId="{05BBFFE5-26CD-4F2C-9660-EFF96B2A8DA0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bg1"/>
        </a:solidFill>
      </dgm:spPr>
      <dgm:t>
        <a:bodyPr/>
        <a:lstStyle/>
        <a:p>
          <a:r>
            <a:rPr lang="ru-RU" sz="4800" b="1" cap="none" spc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59 </a:t>
          </a:r>
          <a:r>
            <a:rPr lang="ru-RU" sz="3200" b="1" cap="none" spc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субъектов </a:t>
          </a:r>
          <a:endParaRPr lang="ru-RU" sz="32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accent5">
                <a:lumMod val="2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9D9F1A42-2264-4F06-A959-6F7EE769B3AB}" type="parTrans" cxnId="{CC457B00-4C41-425E-89D3-173813318480}">
      <dgm:prSet/>
      <dgm:spPr/>
      <dgm:t>
        <a:bodyPr/>
        <a:lstStyle/>
        <a:p>
          <a:endParaRPr lang="ru-RU"/>
        </a:p>
      </dgm:t>
    </dgm:pt>
    <dgm:pt modelId="{D795406C-D215-4218-9DC2-1378CB63E00D}" type="sibTrans" cxnId="{CC457B00-4C41-425E-89D3-173813318480}">
      <dgm:prSet/>
      <dgm:spPr/>
      <dgm:t>
        <a:bodyPr/>
        <a:lstStyle/>
        <a:p>
          <a:endParaRPr lang="ru-RU"/>
        </a:p>
      </dgm:t>
    </dgm:pt>
    <dgm:pt modelId="{5B516E64-D0C0-4D10-8988-AB133356CC2E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rgbClr val="0070C0"/>
        </a:solidFill>
      </dgm:spPr>
      <dgm:t>
        <a:bodyPr/>
        <a:lstStyle/>
        <a:p>
          <a:r>
            <a:rPr lang="ru-RU" sz="2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Численность обучающихся, выходящих на демонстрационный экзамен в 2019 году</a:t>
          </a:r>
          <a:endParaRPr lang="ru-RU" sz="2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BAF1C3-B589-49A3-9438-1AD9AED8E370}" type="parTrans" cxnId="{8963F82B-BE8C-4476-847E-D2841F449083}">
      <dgm:prSet/>
      <dgm:spPr/>
      <dgm:t>
        <a:bodyPr/>
        <a:lstStyle/>
        <a:p>
          <a:endParaRPr lang="ru-RU"/>
        </a:p>
      </dgm:t>
    </dgm:pt>
    <dgm:pt modelId="{261CA80D-AD47-41EE-91CC-B8C075075355}" type="sibTrans" cxnId="{8963F82B-BE8C-4476-847E-D2841F449083}">
      <dgm:prSet/>
      <dgm:spPr/>
      <dgm:t>
        <a:bodyPr/>
        <a:lstStyle/>
        <a:p>
          <a:endParaRPr lang="ru-RU"/>
        </a:p>
      </dgm:t>
    </dgm:pt>
    <dgm:pt modelId="{2B36B175-3C44-4627-AA25-C1A907231F59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bg1"/>
        </a:solidFill>
      </dgm:spPr>
      <dgm:t>
        <a:bodyPr/>
        <a:lstStyle/>
        <a:p>
          <a:pPr algn="ctr"/>
          <a:r>
            <a:rPr lang="ru-RU" sz="4000" b="1" cap="none" spc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/>
            </a:rPr>
            <a:t>~ </a:t>
          </a:r>
          <a:r>
            <a:rPr lang="ru-RU" sz="4000" b="1" cap="none" spc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6000   чел.</a:t>
          </a:r>
          <a:endParaRPr lang="ru-RU" sz="40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accent5">
                <a:lumMod val="2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88FAD63A-BA21-4D04-B60B-2851E5595E01}" type="parTrans" cxnId="{E4FE49E8-B066-495E-8F29-48EDAF67FD7A}">
      <dgm:prSet/>
      <dgm:spPr/>
      <dgm:t>
        <a:bodyPr/>
        <a:lstStyle/>
        <a:p>
          <a:endParaRPr lang="ru-RU"/>
        </a:p>
      </dgm:t>
    </dgm:pt>
    <dgm:pt modelId="{5CBEE6E1-1D9C-495F-8FB6-7FB310256274}" type="sibTrans" cxnId="{E4FE49E8-B066-495E-8F29-48EDAF67FD7A}">
      <dgm:prSet/>
      <dgm:spPr/>
      <dgm:t>
        <a:bodyPr/>
        <a:lstStyle/>
        <a:p>
          <a:endParaRPr lang="ru-RU"/>
        </a:p>
      </dgm:t>
    </dgm:pt>
    <dgm:pt modelId="{4CCD88C5-FF78-4BD5-ACED-F2731D88FB64}">
      <dgm:prSet phldrT="[Текст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Численность организаций, реализующих программы СПО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59831F-0951-412F-9BBC-F1C29F5A4C5C}" type="parTrans" cxnId="{15A85977-1E1E-4969-AD6C-94101ED3565D}">
      <dgm:prSet/>
      <dgm:spPr/>
      <dgm:t>
        <a:bodyPr/>
        <a:lstStyle/>
        <a:p>
          <a:endParaRPr lang="ru-RU"/>
        </a:p>
      </dgm:t>
    </dgm:pt>
    <dgm:pt modelId="{B6A48189-3BB0-45B9-B925-A53CA1A2D93F}" type="sibTrans" cxnId="{15A85977-1E1E-4969-AD6C-94101ED3565D}">
      <dgm:prSet/>
      <dgm:spPr/>
      <dgm:t>
        <a:bodyPr/>
        <a:lstStyle/>
        <a:p>
          <a:endParaRPr lang="ru-RU"/>
        </a:p>
      </dgm:t>
    </dgm:pt>
    <dgm:pt modelId="{169F5AE3-A02D-4CC7-8B78-C259175ABF3B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bg1"/>
        </a:solidFill>
      </dgm:spPr>
      <dgm:t>
        <a:bodyPr/>
        <a:lstStyle/>
        <a:p>
          <a:pPr algn="ctr"/>
          <a:r>
            <a:rPr lang="ru-RU" sz="4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&gt; </a:t>
          </a:r>
          <a:r>
            <a:rPr lang="ru-RU" sz="4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250 </a:t>
          </a:r>
          <a:r>
            <a:rPr lang="ru-RU" sz="28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организаций</a:t>
          </a:r>
          <a:endParaRPr lang="ru-RU" sz="28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accent5">
                <a:lumMod val="2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687A35FA-A612-49FD-BF8C-770D0BC2FC49}" type="parTrans" cxnId="{3E53B4F8-CE20-44B7-9D88-29EB6FFB7211}">
      <dgm:prSet/>
      <dgm:spPr/>
      <dgm:t>
        <a:bodyPr/>
        <a:lstStyle/>
        <a:p>
          <a:endParaRPr lang="ru-RU"/>
        </a:p>
      </dgm:t>
    </dgm:pt>
    <dgm:pt modelId="{942B88E9-5C26-41B7-8D72-1F2A467D06BB}" type="sibTrans" cxnId="{3E53B4F8-CE20-44B7-9D88-29EB6FFB7211}">
      <dgm:prSet/>
      <dgm:spPr/>
      <dgm:t>
        <a:bodyPr/>
        <a:lstStyle/>
        <a:p>
          <a:endParaRPr lang="ru-RU"/>
        </a:p>
      </dgm:t>
    </dgm:pt>
    <dgm:pt modelId="{9ED98CE4-BCB2-42A6-BC3D-16218C256DC3}" type="pres">
      <dgm:prSet presAssocID="{209EA3DD-3604-4505-8197-58EC693BA2D6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6C5173C-3909-4A37-85BD-41787DA7593F}" type="pres">
      <dgm:prSet presAssocID="{C610B989-76D1-44E0-8C24-EC4A2F973CD0}" presName="parentText1" presStyleLbl="node1" presStyleIdx="0" presStyleCnt="3" custScaleY="159419" custLinFactNeighborX="-92" custLinFactNeighborY="-78666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D23F4D-4B38-46B0-9BF5-086035EB5863}" type="pres">
      <dgm:prSet presAssocID="{C610B989-76D1-44E0-8C24-EC4A2F973CD0}" presName="childText1" presStyleLbl="solidAlignAcc1" presStyleIdx="0" presStyleCnt="3" custLinFactNeighborX="-942" custLinFactNeighborY="-340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43CFFD-77E4-4693-B872-16ADC0DAABA7}" type="pres">
      <dgm:prSet presAssocID="{5B516E64-D0C0-4D10-8988-AB133356CC2E}" presName="parentText2" presStyleLbl="node1" presStyleIdx="1" presStyleCnt="3" custScaleY="166529" custLinFactNeighborX="304" custLinFactNeighborY="-1141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ED8CC8-0A6F-46EC-970D-61BB2B321505}" type="pres">
      <dgm:prSet presAssocID="{5B516E64-D0C0-4D10-8988-AB133356CC2E}" presName="childText2" presStyleLbl="solidAlignAcc1" presStyleIdx="1" presStyleCnt="3" custScaleX="92520" custLinFactNeighborX="-1085" custLinFactNeighborY="19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352B9E-4971-45C2-AB03-733551C89CFE}" type="pres">
      <dgm:prSet presAssocID="{4CCD88C5-FF78-4BD5-ACED-F2731D88FB64}" presName="parentText3" presStyleLbl="node1" presStyleIdx="2" presStyleCnt="3" custScaleX="106140" custScaleY="186787" custLinFactNeighborX="926" custLinFactNeighborY="56701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7D3310-C754-4A63-8F3A-56C55131D432}" type="pres">
      <dgm:prSet presAssocID="{4CCD88C5-FF78-4BD5-ACED-F2731D88FB64}" presName="childText3" presStyleLbl="solidAlignAcc1" presStyleIdx="2" presStyleCnt="3" custScaleX="83520" custScaleY="75944" custLinFactNeighborX="-11911" custLinFactNeighborY="309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24D0C3-E325-4B44-AA10-6D5F6D90BBA0}" type="presOf" srcId="{05BBFFE5-26CD-4F2C-9660-EFF96B2A8DA0}" destId="{09D23F4D-4B38-46B0-9BF5-086035EB5863}" srcOrd="0" destOrd="0" presId="urn:microsoft.com/office/officeart/2009/3/layout/IncreasingArrowsProcess"/>
    <dgm:cxn modelId="{7DFD8558-42FE-4E12-BF2F-44BA3F604E51}" type="presOf" srcId="{4CCD88C5-FF78-4BD5-ACED-F2731D88FB64}" destId="{97352B9E-4971-45C2-AB03-733551C89CFE}" srcOrd="0" destOrd="0" presId="urn:microsoft.com/office/officeart/2009/3/layout/IncreasingArrowsProcess"/>
    <dgm:cxn modelId="{23302986-150A-441D-8B63-884A7196F702}" srcId="{209EA3DD-3604-4505-8197-58EC693BA2D6}" destId="{C610B989-76D1-44E0-8C24-EC4A2F973CD0}" srcOrd="0" destOrd="0" parTransId="{B79E0FFD-5036-4A22-87B1-547F76B6CDF2}" sibTransId="{0A6AC026-6101-4E75-A623-8644F5E0A77D}"/>
    <dgm:cxn modelId="{8963F82B-BE8C-4476-847E-D2841F449083}" srcId="{209EA3DD-3604-4505-8197-58EC693BA2D6}" destId="{5B516E64-D0C0-4D10-8988-AB133356CC2E}" srcOrd="1" destOrd="0" parTransId="{0BBAF1C3-B589-49A3-9438-1AD9AED8E370}" sibTransId="{261CA80D-AD47-41EE-91CC-B8C075075355}"/>
    <dgm:cxn modelId="{90904F8C-F25B-4DEA-BC97-BC29426209DD}" type="presOf" srcId="{C610B989-76D1-44E0-8C24-EC4A2F973CD0}" destId="{C6C5173C-3909-4A37-85BD-41787DA7593F}" srcOrd="0" destOrd="0" presId="urn:microsoft.com/office/officeart/2009/3/layout/IncreasingArrowsProcess"/>
    <dgm:cxn modelId="{E4FE49E8-B066-495E-8F29-48EDAF67FD7A}" srcId="{5B516E64-D0C0-4D10-8988-AB133356CC2E}" destId="{2B36B175-3C44-4627-AA25-C1A907231F59}" srcOrd="0" destOrd="0" parTransId="{88FAD63A-BA21-4D04-B60B-2851E5595E01}" sibTransId="{5CBEE6E1-1D9C-495F-8FB6-7FB310256274}"/>
    <dgm:cxn modelId="{EF0CEA14-EC84-4037-BB36-90A3C0DEB76C}" type="presOf" srcId="{209EA3DD-3604-4505-8197-58EC693BA2D6}" destId="{9ED98CE4-BCB2-42A6-BC3D-16218C256DC3}" srcOrd="0" destOrd="0" presId="urn:microsoft.com/office/officeart/2009/3/layout/IncreasingArrowsProcess"/>
    <dgm:cxn modelId="{AF848C58-0DCA-4BA8-BE4C-C9C16CAA2641}" type="presOf" srcId="{169F5AE3-A02D-4CC7-8B78-C259175ABF3B}" destId="{D47D3310-C754-4A63-8F3A-56C55131D432}" srcOrd="0" destOrd="0" presId="urn:microsoft.com/office/officeart/2009/3/layout/IncreasingArrowsProcess"/>
    <dgm:cxn modelId="{15A85977-1E1E-4969-AD6C-94101ED3565D}" srcId="{209EA3DD-3604-4505-8197-58EC693BA2D6}" destId="{4CCD88C5-FF78-4BD5-ACED-F2731D88FB64}" srcOrd="2" destOrd="0" parTransId="{4859831F-0951-412F-9BBC-F1C29F5A4C5C}" sibTransId="{B6A48189-3BB0-45B9-B925-A53CA1A2D93F}"/>
    <dgm:cxn modelId="{365A5991-E8FA-4B9C-8AB9-0E01C431C657}" type="presOf" srcId="{2B36B175-3C44-4627-AA25-C1A907231F59}" destId="{9EED8CC8-0A6F-46EC-970D-61BB2B321505}" srcOrd="0" destOrd="0" presId="urn:microsoft.com/office/officeart/2009/3/layout/IncreasingArrowsProcess"/>
    <dgm:cxn modelId="{3E53B4F8-CE20-44B7-9D88-29EB6FFB7211}" srcId="{4CCD88C5-FF78-4BD5-ACED-F2731D88FB64}" destId="{169F5AE3-A02D-4CC7-8B78-C259175ABF3B}" srcOrd="0" destOrd="0" parTransId="{687A35FA-A612-49FD-BF8C-770D0BC2FC49}" sibTransId="{942B88E9-5C26-41B7-8D72-1F2A467D06BB}"/>
    <dgm:cxn modelId="{CC457B00-4C41-425E-89D3-173813318480}" srcId="{C610B989-76D1-44E0-8C24-EC4A2F973CD0}" destId="{05BBFFE5-26CD-4F2C-9660-EFF96B2A8DA0}" srcOrd="0" destOrd="0" parTransId="{9D9F1A42-2264-4F06-A959-6F7EE769B3AB}" sibTransId="{D795406C-D215-4218-9DC2-1378CB63E00D}"/>
    <dgm:cxn modelId="{322CF56C-2283-45DB-8544-58C8DB9EAB5A}" type="presOf" srcId="{5B516E64-D0C0-4D10-8988-AB133356CC2E}" destId="{2D43CFFD-77E4-4693-B872-16ADC0DAABA7}" srcOrd="0" destOrd="0" presId="urn:microsoft.com/office/officeart/2009/3/layout/IncreasingArrowsProcess"/>
    <dgm:cxn modelId="{8E80F1CB-C665-4D6C-A133-7DF9ACC760F5}" type="presParOf" srcId="{9ED98CE4-BCB2-42A6-BC3D-16218C256DC3}" destId="{C6C5173C-3909-4A37-85BD-41787DA7593F}" srcOrd="0" destOrd="0" presId="urn:microsoft.com/office/officeart/2009/3/layout/IncreasingArrowsProcess"/>
    <dgm:cxn modelId="{29DA6C14-F5CD-41AD-8BF9-C571F96262EA}" type="presParOf" srcId="{9ED98CE4-BCB2-42A6-BC3D-16218C256DC3}" destId="{09D23F4D-4B38-46B0-9BF5-086035EB5863}" srcOrd="1" destOrd="0" presId="urn:microsoft.com/office/officeart/2009/3/layout/IncreasingArrowsProcess"/>
    <dgm:cxn modelId="{009596F3-EE25-4072-B425-5447FB9DB09B}" type="presParOf" srcId="{9ED98CE4-BCB2-42A6-BC3D-16218C256DC3}" destId="{2D43CFFD-77E4-4693-B872-16ADC0DAABA7}" srcOrd="2" destOrd="0" presId="urn:microsoft.com/office/officeart/2009/3/layout/IncreasingArrowsProcess"/>
    <dgm:cxn modelId="{2B28E4AB-E423-45BE-B58E-D52483A4309F}" type="presParOf" srcId="{9ED98CE4-BCB2-42A6-BC3D-16218C256DC3}" destId="{9EED8CC8-0A6F-46EC-970D-61BB2B321505}" srcOrd="3" destOrd="0" presId="urn:microsoft.com/office/officeart/2009/3/layout/IncreasingArrowsProcess"/>
    <dgm:cxn modelId="{1D7767F8-6827-4258-BBEC-60F421AA4788}" type="presParOf" srcId="{9ED98CE4-BCB2-42A6-BC3D-16218C256DC3}" destId="{97352B9E-4971-45C2-AB03-733551C89CFE}" srcOrd="4" destOrd="0" presId="urn:microsoft.com/office/officeart/2009/3/layout/IncreasingArrowsProcess"/>
    <dgm:cxn modelId="{E3EA4458-FF67-4B76-AC8A-340B89332F05}" type="presParOf" srcId="{9ED98CE4-BCB2-42A6-BC3D-16218C256DC3}" destId="{D47D3310-C754-4A63-8F3A-56C55131D432}" srcOrd="5" destOrd="0" presId="urn:microsoft.com/office/officeart/2009/3/layout/IncreasingArrowsProces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62E338-27C1-415E-AFCF-3EFF09B9B397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C857F-1407-48B7-A451-C8DB011D2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294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C23248-689E-43B9-A313-1522DA3B33A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116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E8953-9A2C-4E7B-B5C5-77A4CE8D5F2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954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Образ слайда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Заметки 2"/>
          <p:cNvSpPr>
            <a:spLocks noGrp="1" noChangeArrowheads="1"/>
          </p:cNvSpPr>
          <p:nvPr>
            <p:ph type="body" idx="4294967295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indent="449263" algn="just">
              <a:spcBef>
                <a:spcPct val="0"/>
              </a:spcBef>
            </a:pPr>
            <a:r>
              <a:rPr lang="ru-RU" altLang="en-US">
                <a:latin typeface="Times New Roman" pitchFamily="18" charset="0"/>
                <a:cs typeface="Times New Roman" pitchFamily="18" charset="0"/>
              </a:rPr>
              <a:t>На слайде представлена структура задания для демонстрационного экзамена.</a:t>
            </a:r>
          </a:p>
          <a:p>
            <a:pPr indent="449263" algn="just">
              <a:spcBef>
                <a:spcPct val="0"/>
              </a:spcBef>
            </a:pPr>
            <a:r>
              <a:rPr lang="ru-RU" altLang="en-US">
                <a:latin typeface="Times New Roman" pitchFamily="18" charset="0"/>
                <a:cs typeface="Times New Roman" pitchFamily="18" charset="0"/>
              </a:rPr>
              <a:t>Данная форма предложена Центром развития профессионального образования ФГБОУ ВО Московский Политехнический университет по итогам совещаний у  директора Департамента государственной политики в сфере подготовки рабочих кадров и ДПО по вопросам внедрения демонстрационного экзамена в рамках ГИА (п. 2б Поручений Президента Российской Федерации) (Протокол совещания  от 03.08.2017г., Протокол совещания от 26.09.2017г). Проект шаблона задания для демонстрационного экзамена был обсужден в рамках проектно-аналитической сессии 11-12 сентября 2017 года на базе 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Союза «Агентство развития профессиональных сообществ и рабочих кадров «Молодые профессионалы (Ворлдскиллс Россия)», на</a:t>
            </a:r>
            <a:r>
              <a:rPr lang="ru-RU" altLang="en-US">
                <a:latin typeface="Times New Roman" pitchFamily="18" charset="0"/>
                <a:cs typeface="Times New Roman" pitchFamily="18" charset="0"/>
              </a:rPr>
              <a:t> за заседаниях ФУМО СПО, на площадке Форума учебно-методических объединений СПО, прошедшего 23.10.2017 года на базе Московского Политеха.</a:t>
            </a:r>
          </a:p>
          <a:p>
            <a:pPr indent="449263" algn="just">
              <a:spcBef>
                <a:spcPct val="0"/>
              </a:spcBef>
            </a:pPr>
            <a:r>
              <a:rPr lang="ru-RU" altLang="en-US">
                <a:latin typeface="Times New Roman" pitchFamily="18" charset="0"/>
                <a:cs typeface="Times New Roman" pitchFamily="18" charset="0"/>
              </a:rPr>
              <a:t>Данный проект шаблона был направлен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на согласование </a:t>
            </a:r>
            <a:r>
              <a:rPr lang="ru-RU" altLang="en-US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Союз «Агентство развития профессиональных сообществ и рабочих кадров «Молодые профессионалы (Ворлдскиллс Россия)» письмом ректора Московского Политеха от 07.09.2017 г. (исх. № 25-04-18/7504).   Со стороны Союза ответа на данное письмо не последовало.</a:t>
            </a:r>
          </a:p>
          <a:p>
            <a:pPr indent="449263" algn="just">
              <a:spcBef>
                <a:spcPct val="0"/>
              </a:spcBef>
            </a:pPr>
            <a:r>
              <a:rPr lang="ru-RU" altLang="en-US">
                <a:latin typeface="Times New Roman" pitchFamily="18" charset="0"/>
                <a:cs typeface="Times New Roman" pitchFamily="18" charset="0"/>
              </a:rPr>
              <a:t>По  сведениям, полученным от экспертов Ворлдскиллс Россия, данная форма находится в Союзе в  работе.</a:t>
            </a:r>
          </a:p>
          <a:p>
            <a:pPr indent="449263" algn="just">
              <a:spcBef>
                <a:spcPct val="0"/>
              </a:spcBef>
            </a:pPr>
            <a:r>
              <a:rPr lang="ru-RU" altLang="en-US">
                <a:latin typeface="Times New Roman" pitchFamily="18" charset="0"/>
                <a:cs typeface="Times New Roman" pitchFamily="18" charset="0"/>
              </a:rPr>
              <a:t>При разработке заданий для демонстрационного экзамена заполнение проекта рабочего шаблона осуществлялось с использованием перевода компетенции </a:t>
            </a:r>
            <a:r>
              <a:rPr lang="en-US" altLang="en-US">
                <a:latin typeface="Times New Roman" pitchFamily="18" charset="0"/>
                <a:cs typeface="Times New Roman" pitchFamily="18" charset="0"/>
              </a:rPr>
              <a:t>WSR</a:t>
            </a:r>
            <a:r>
              <a:rPr lang="ru-RU" altLang="en-US">
                <a:latin typeface="Times New Roman" pitchFamily="18" charset="0"/>
                <a:cs typeface="Times New Roman" pitchFamily="18" charset="0"/>
              </a:rPr>
              <a:t> в Федеральный государственный образовательный стандарт, соответствующий данному профилю компетенции. Перечни компетенций </a:t>
            </a:r>
            <a:r>
              <a:rPr lang="en-US" altLang="en-US">
                <a:latin typeface="Times New Roman" pitchFamily="18" charset="0"/>
                <a:cs typeface="Times New Roman" pitchFamily="18" charset="0"/>
              </a:rPr>
              <a:t>WSR</a:t>
            </a:r>
            <a:r>
              <a:rPr lang="ru-RU" altLang="en-US">
                <a:latin typeface="Times New Roman" pitchFamily="18" charset="0"/>
                <a:cs typeface="Times New Roman" pitchFamily="18" charset="0"/>
              </a:rPr>
              <a:t> для проведения демонстрационного экзамена приведены на сайте Ворлдскиллс Россия в разделе демонстрационный экзамен по адресу </a:t>
            </a:r>
            <a:r>
              <a:rPr lang="en-US" altLang="en-US">
                <a:latin typeface="Times New Roman" pitchFamily="18" charset="0"/>
                <a:cs typeface="Times New Roman" pitchFamily="18" charset="0"/>
              </a:rPr>
              <a:t>https://drive.google.com/drive/folders/0B0CodZcnKQ-XeFMycjZqWmoxNjg</a:t>
            </a:r>
            <a:endParaRPr lang="ru-RU" altLang="en-US">
              <a:latin typeface="Times New Roman" pitchFamily="18" charset="0"/>
              <a:cs typeface="Times New Roman" pitchFamily="18" charset="0"/>
            </a:endParaRPr>
          </a:p>
          <a:p>
            <a:pPr indent="449263" algn="just">
              <a:spcBef>
                <a:spcPct val="0"/>
              </a:spcBef>
            </a:pPr>
            <a:endParaRPr lang="ru-RU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3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fld id="{B0C2BE4A-B0B2-4FD4-8E63-781BCE6AF83E}" type="slidenum">
              <a:rPr kumimoji="0" lang="ru-RU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t>19</a:t>
            </a:fld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172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10F9085-0A6E-4D5F-A3F0-CD4507F871E3}" type="slidenum">
              <a:rPr lang="ru-RU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4025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10F9085-0A6E-4D5F-A3F0-CD4507F871E3}" type="slidenum">
              <a:rPr lang="ru-RU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2643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C857F-1407-48B7-A451-C8DB011D24B9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43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jpe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jpe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01" name="Group 10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3882" name="Group 90"/>
            <p:cNvGrpSpPr>
              <a:grpSpLocks/>
            </p:cNvGrpSpPr>
            <p:nvPr userDrawn="1"/>
          </p:nvGrpSpPr>
          <p:grpSpPr bwMode="auto">
            <a:xfrm>
              <a:off x="696" y="1979"/>
              <a:ext cx="3132" cy="324"/>
              <a:chOff x="696" y="894"/>
              <a:chExt cx="3132" cy="324"/>
            </a:xfrm>
          </p:grpSpPr>
          <p:sp>
            <p:nvSpPr>
              <p:cNvPr id="33878" name="Rectangle 86"/>
              <p:cNvSpPr>
                <a:spLocks noChangeArrowheads="1"/>
              </p:cNvSpPr>
              <p:nvPr userDrawn="1"/>
            </p:nvSpPr>
            <p:spPr bwMode="ltGray">
              <a:xfrm>
                <a:off x="696" y="894"/>
                <a:ext cx="1104" cy="288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9900"/>
                  </a:solidFill>
                </a:endParaRPr>
              </a:p>
            </p:txBody>
          </p:sp>
          <p:sp>
            <p:nvSpPr>
              <p:cNvPr id="33879" name="Rectangle 87"/>
              <p:cNvSpPr>
                <a:spLocks noChangeArrowheads="1"/>
              </p:cNvSpPr>
              <p:nvPr userDrawn="1"/>
            </p:nvSpPr>
            <p:spPr bwMode="ltGray">
              <a:xfrm>
                <a:off x="696" y="1122"/>
                <a:ext cx="1440" cy="9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9900"/>
                  </a:solidFill>
                </a:endParaRPr>
              </a:p>
            </p:txBody>
          </p:sp>
          <p:sp>
            <p:nvSpPr>
              <p:cNvPr id="33880" name="Rectangle 88"/>
              <p:cNvSpPr>
                <a:spLocks noChangeArrowheads="1"/>
              </p:cNvSpPr>
              <p:nvPr userDrawn="1"/>
            </p:nvSpPr>
            <p:spPr bwMode="ltGray">
              <a:xfrm>
                <a:off x="1716" y="1068"/>
                <a:ext cx="2112" cy="108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9900"/>
                  </a:solidFill>
                </a:endParaRPr>
              </a:p>
            </p:txBody>
          </p:sp>
          <p:sp>
            <p:nvSpPr>
              <p:cNvPr id="33881" name="Rectangle 89"/>
              <p:cNvSpPr>
                <a:spLocks noChangeArrowheads="1"/>
              </p:cNvSpPr>
              <p:nvPr userDrawn="1"/>
            </p:nvSpPr>
            <p:spPr bwMode="ltGray">
              <a:xfrm>
                <a:off x="1713" y="954"/>
                <a:ext cx="1872" cy="144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9900"/>
                  </a:solidFill>
                </a:endParaRPr>
              </a:p>
            </p:txBody>
          </p:sp>
        </p:grpSp>
        <p:sp>
          <p:nvSpPr>
            <p:cNvPr id="33848" name="Rectangle 56"/>
            <p:cNvSpPr>
              <a:spLocks noChangeArrowheads="1"/>
            </p:cNvSpPr>
            <p:nvPr userDrawn="1"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9900"/>
                </a:solidFill>
              </a:endParaRPr>
            </a:p>
          </p:txBody>
        </p:sp>
        <p:grpSp>
          <p:nvGrpSpPr>
            <p:cNvPr id="33794" name="Group 2"/>
            <p:cNvGrpSpPr>
              <a:grpSpLocks/>
            </p:cNvGrpSpPr>
            <p:nvPr userDrawn="1"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33795" name="Group 3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33796" name="Line 4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33797" name="Line 5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33798" name="Line 6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33799" name="Line 7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33800" name="Line 8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33801" name="Line 9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33802" name="Line 10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3380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3380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3380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33806" name="Line 14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33807" name="Line 15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3380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3380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3381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33811" name="Line 19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33812" name="Line 20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3381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3381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3381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33816" name="Line 24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33817" name="Line 25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</p:grpSp>
          <p:grpSp>
            <p:nvGrpSpPr>
              <p:cNvPr id="33818" name="Group 26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33819" name="Line 27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33820" name="Line 28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33821" name="Line 29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33822" name="Line 30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33823" name="Line 31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33824" name="Line 32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33825" name="Line 33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33826" name="Line 34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33827" name="Line 35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33828" name="Line 36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33829" name="Line 37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33830" name="Line 38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33831" name="Line 39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33832" name="Line 40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33833" name="Line 41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33834" name="Line 42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33835" name="Line 43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33836" name="Line 44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33837" name="Line 45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33838" name="Line 46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33839" name="Line 47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33840" name="Line 48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33841" name="Line 49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33842" name="Line 50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33843" name="Line 51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33844" name="Line 52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33845" name="Line 53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33846" name="Line 54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33847" name="Line 55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</p:grpSp>
        </p:grpSp>
        <p:grpSp>
          <p:nvGrpSpPr>
            <p:cNvPr id="33855" name="Group 63"/>
            <p:cNvGrpSpPr>
              <a:grpSpLocks/>
            </p:cNvGrpSpPr>
            <p:nvPr userDrawn="1"/>
          </p:nvGrpSpPr>
          <p:grpSpPr bwMode="auto">
            <a:xfrm>
              <a:off x="4512" y="3984"/>
              <a:ext cx="912" cy="288"/>
              <a:chOff x="4512" y="3984"/>
              <a:chExt cx="912" cy="288"/>
            </a:xfrm>
          </p:grpSpPr>
          <p:sp>
            <p:nvSpPr>
              <p:cNvPr id="33856" name="Rectangle 64" descr="60%"/>
              <p:cNvSpPr>
                <a:spLocks noChangeArrowheads="1"/>
              </p:cNvSpPr>
              <p:nvPr userDrawn="1"/>
            </p:nvSpPr>
            <p:spPr bwMode="ltGray">
              <a:xfrm>
                <a:off x="4560" y="4032"/>
                <a:ext cx="816" cy="192"/>
              </a:xfrm>
              <a:prstGeom prst="rect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9900"/>
                  </a:solidFill>
                </a:endParaRPr>
              </a:p>
            </p:txBody>
          </p:sp>
          <p:sp>
            <p:nvSpPr>
              <p:cNvPr id="33857" name="Line 65"/>
              <p:cNvSpPr>
                <a:spLocks noChangeShapeType="1"/>
              </p:cNvSpPr>
              <p:nvPr userDrawn="1"/>
            </p:nvSpPr>
            <p:spPr bwMode="ltGray">
              <a:xfrm>
                <a:off x="4512" y="4032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9900"/>
                  </a:solidFill>
                </a:endParaRPr>
              </a:p>
            </p:txBody>
          </p:sp>
          <p:sp>
            <p:nvSpPr>
              <p:cNvPr id="33858" name="Line 66"/>
              <p:cNvSpPr>
                <a:spLocks noChangeShapeType="1"/>
              </p:cNvSpPr>
              <p:nvPr userDrawn="1"/>
            </p:nvSpPr>
            <p:spPr bwMode="ltGray">
              <a:xfrm>
                <a:off x="4512" y="4224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9900"/>
                  </a:solidFill>
                </a:endParaRPr>
              </a:p>
            </p:txBody>
          </p:sp>
          <p:sp>
            <p:nvSpPr>
              <p:cNvPr id="33859" name="Line 67"/>
              <p:cNvSpPr>
                <a:spLocks noChangeShapeType="1"/>
              </p:cNvSpPr>
              <p:nvPr userDrawn="1"/>
            </p:nvSpPr>
            <p:spPr bwMode="ltGray">
              <a:xfrm>
                <a:off x="4560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9900"/>
                  </a:solidFill>
                </a:endParaRPr>
              </a:p>
            </p:txBody>
          </p:sp>
          <p:sp>
            <p:nvSpPr>
              <p:cNvPr id="33860" name="Line 68"/>
              <p:cNvSpPr>
                <a:spLocks noChangeShapeType="1"/>
              </p:cNvSpPr>
              <p:nvPr userDrawn="1"/>
            </p:nvSpPr>
            <p:spPr bwMode="ltGray">
              <a:xfrm>
                <a:off x="5376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9900"/>
                  </a:solidFill>
                </a:endParaRPr>
              </a:p>
            </p:txBody>
          </p:sp>
        </p:grpSp>
        <p:sp>
          <p:nvSpPr>
            <p:cNvPr id="33872" name="Line 80"/>
            <p:cNvSpPr>
              <a:spLocks noChangeShapeType="1"/>
            </p:cNvSpPr>
            <p:nvPr userDrawn="1"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9900"/>
                </a:solidFill>
              </a:endParaRPr>
            </a:p>
          </p:txBody>
        </p:sp>
        <p:grpSp>
          <p:nvGrpSpPr>
            <p:cNvPr id="33898" name="Group 106"/>
            <p:cNvGrpSpPr>
              <a:grpSpLocks/>
            </p:cNvGrpSpPr>
            <p:nvPr userDrawn="1"/>
          </p:nvGrpSpPr>
          <p:grpSpPr bwMode="auto">
            <a:xfrm>
              <a:off x="261" y="1962"/>
              <a:ext cx="3567" cy="1494"/>
              <a:chOff x="261" y="877"/>
              <a:chExt cx="3567" cy="1494"/>
            </a:xfrm>
          </p:grpSpPr>
          <p:sp>
            <p:nvSpPr>
              <p:cNvPr id="33874" name="Line 82"/>
              <p:cNvSpPr>
                <a:spLocks noChangeShapeType="1"/>
              </p:cNvSpPr>
              <p:nvPr/>
            </p:nvSpPr>
            <p:spPr bwMode="ltGray">
              <a:xfrm flipH="1">
                <a:off x="261" y="951"/>
                <a:ext cx="1533" cy="3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9900"/>
                  </a:solidFill>
                </a:endParaRPr>
              </a:p>
            </p:txBody>
          </p:sp>
          <p:sp>
            <p:nvSpPr>
              <p:cNvPr id="33875" name="Line 83"/>
              <p:cNvSpPr>
                <a:spLocks noChangeShapeType="1"/>
              </p:cNvSpPr>
              <p:nvPr/>
            </p:nvSpPr>
            <p:spPr bwMode="ltGray">
              <a:xfrm>
                <a:off x="383" y="879"/>
                <a:ext cx="0" cy="149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9900"/>
                  </a:solidFill>
                </a:endParaRPr>
              </a:p>
            </p:txBody>
          </p:sp>
          <p:sp>
            <p:nvSpPr>
              <p:cNvPr id="33876" name="Arc 84"/>
              <p:cNvSpPr>
                <a:spLocks/>
              </p:cNvSpPr>
              <p:nvPr/>
            </p:nvSpPr>
            <p:spPr bwMode="ltGray">
              <a:xfrm rot="16200000" flipH="1">
                <a:off x="303" y="876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9900"/>
                  </a:solidFill>
                </a:endParaRPr>
              </a:p>
            </p:txBody>
          </p:sp>
          <p:sp>
            <p:nvSpPr>
              <p:cNvPr id="33883" name="Arc 91"/>
              <p:cNvSpPr>
                <a:spLocks/>
              </p:cNvSpPr>
              <p:nvPr userDrawn="1"/>
            </p:nvSpPr>
            <p:spPr bwMode="ltGray">
              <a:xfrm>
                <a:off x="692" y="895"/>
                <a:ext cx="267" cy="209"/>
              </a:xfrm>
              <a:custGeom>
                <a:avLst/>
                <a:gdLst>
                  <a:gd name="G0" fmla="+- 16787 0 0"/>
                  <a:gd name="G1" fmla="+- 8563 0 0"/>
                  <a:gd name="G2" fmla="+- 21600 0 0"/>
                  <a:gd name="T0" fmla="*/ 36617 w 38387"/>
                  <a:gd name="T1" fmla="*/ 0 h 30163"/>
                  <a:gd name="T2" fmla="*/ 0 w 38387"/>
                  <a:gd name="T3" fmla="*/ 22156 h 30163"/>
                  <a:gd name="T4" fmla="*/ 16787 w 38387"/>
                  <a:gd name="T5" fmla="*/ 8563 h 30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387" h="30163" fill="none" extrusionOk="0">
                    <a:moveTo>
                      <a:pt x="36617" y="-1"/>
                    </a:moveTo>
                    <a:cubicBezTo>
                      <a:pt x="37784" y="2703"/>
                      <a:pt x="38387" y="5617"/>
                      <a:pt x="38387" y="8563"/>
                    </a:cubicBezTo>
                    <a:cubicBezTo>
                      <a:pt x="38387" y="20492"/>
                      <a:pt x="28716" y="30163"/>
                      <a:pt x="16787" y="30163"/>
                    </a:cubicBezTo>
                    <a:cubicBezTo>
                      <a:pt x="10269" y="30163"/>
                      <a:pt x="4101" y="27220"/>
                      <a:pt x="0" y="22155"/>
                    </a:cubicBezTo>
                  </a:path>
                  <a:path w="38387" h="30163" stroke="0" extrusionOk="0">
                    <a:moveTo>
                      <a:pt x="36617" y="-1"/>
                    </a:moveTo>
                    <a:cubicBezTo>
                      <a:pt x="37784" y="2703"/>
                      <a:pt x="38387" y="5617"/>
                      <a:pt x="38387" y="8563"/>
                    </a:cubicBezTo>
                    <a:cubicBezTo>
                      <a:pt x="38387" y="20492"/>
                      <a:pt x="28716" y="30163"/>
                      <a:pt x="16787" y="30163"/>
                    </a:cubicBezTo>
                    <a:cubicBezTo>
                      <a:pt x="10269" y="30163"/>
                      <a:pt x="4101" y="27220"/>
                      <a:pt x="0" y="22155"/>
                    </a:cubicBezTo>
                    <a:lnTo>
                      <a:pt x="16787" y="8563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9900"/>
                  </a:solidFill>
                </a:endParaRPr>
              </a:p>
            </p:txBody>
          </p:sp>
          <p:sp>
            <p:nvSpPr>
              <p:cNvPr id="33884" name="Arc 92"/>
              <p:cNvSpPr>
                <a:spLocks/>
              </p:cNvSpPr>
              <p:nvPr userDrawn="1"/>
            </p:nvSpPr>
            <p:spPr bwMode="ltGray">
              <a:xfrm flipV="1">
                <a:off x="834" y="893"/>
                <a:ext cx="288" cy="322"/>
              </a:xfrm>
              <a:custGeom>
                <a:avLst/>
                <a:gdLst>
                  <a:gd name="G0" fmla="+- 21600 0 0"/>
                  <a:gd name="G1" fmla="+- 5361 0 0"/>
                  <a:gd name="G2" fmla="+- 21600 0 0"/>
                  <a:gd name="T0" fmla="*/ 10995 w 21600"/>
                  <a:gd name="T1" fmla="*/ 24179 h 24179"/>
                  <a:gd name="T2" fmla="*/ 676 w 21600"/>
                  <a:gd name="T3" fmla="*/ 0 h 24179"/>
                  <a:gd name="T4" fmla="*/ 21600 w 21600"/>
                  <a:gd name="T5" fmla="*/ 5361 h 24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4179" fill="none" extrusionOk="0">
                    <a:moveTo>
                      <a:pt x="10995" y="24178"/>
                    </a:moveTo>
                    <a:cubicBezTo>
                      <a:pt x="4202" y="20350"/>
                      <a:pt x="0" y="13158"/>
                      <a:pt x="0" y="5361"/>
                    </a:cubicBezTo>
                    <a:cubicBezTo>
                      <a:pt x="-1" y="3552"/>
                      <a:pt x="227" y="1751"/>
                      <a:pt x="675" y="-1"/>
                    </a:cubicBezTo>
                  </a:path>
                  <a:path w="21600" h="24179" stroke="0" extrusionOk="0">
                    <a:moveTo>
                      <a:pt x="10995" y="24178"/>
                    </a:moveTo>
                    <a:cubicBezTo>
                      <a:pt x="4202" y="20350"/>
                      <a:pt x="0" y="13158"/>
                      <a:pt x="0" y="5361"/>
                    </a:cubicBezTo>
                    <a:cubicBezTo>
                      <a:pt x="-1" y="3552"/>
                      <a:pt x="227" y="1751"/>
                      <a:pt x="675" y="-1"/>
                    </a:cubicBezTo>
                    <a:lnTo>
                      <a:pt x="21600" y="5361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9900"/>
                  </a:solidFill>
                </a:endParaRPr>
              </a:p>
            </p:txBody>
          </p:sp>
          <p:sp>
            <p:nvSpPr>
              <p:cNvPr id="33885" name="Arc 93"/>
              <p:cNvSpPr>
                <a:spLocks/>
              </p:cNvSpPr>
              <p:nvPr userDrawn="1"/>
            </p:nvSpPr>
            <p:spPr bwMode="ltGray">
              <a:xfrm flipV="1">
                <a:off x="1124" y="888"/>
                <a:ext cx="288" cy="329"/>
              </a:xfrm>
              <a:custGeom>
                <a:avLst/>
                <a:gdLst>
                  <a:gd name="G0" fmla="+- 0 0 0"/>
                  <a:gd name="G1" fmla="+- 4933 0 0"/>
                  <a:gd name="G2" fmla="+- 21600 0 0"/>
                  <a:gd name="T0" fmla="*/ 21029 w 21600"/>
                  <a:gd name="T1" fmla="*/ 0 h 24653"/>
                  <a:gd name="T2" fmla="*/ 8813 w 21600"/>
                  <a:gd name="T3" fmla="*/ 24653 h 24653"/>
                  <a:gd name="T4" fmla="*/ 0 w 21600"/>
                  <a:gd name="T5" fmla="*/ 4933 h 246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4653" fill="none" extrusionOk="0">
                    <a:moveTo>
                      <a:pt x="21029" y="-1"/>
                    </a:moveTo>
                    <a:cubicBezTo>
                      <a:pt x="21408" y="1616"/>
                      <a:pt x="21600" y="3272"/>
                      <a:pt x="21600" y="4933"/>
                    </a:cubicBezTo>
                    <a:cubicBezTo>
                      <a:pt x="21600" y="13452"/>
                      <a:pt x="16591" y="21176"/>
                      <a:pt x="8813" y="24653"/>
                    </a:cubicBezTo>
                  </a:path>
                  <a:path w="21600" h="24653" stroke="0" extrusionOk="0">
                    <a:moveTo>
                      <a:pt x="21029" y="-1"/>
                    </a:moveTo>
                    <a:cubicBezTo>
                      <a:pt x="21408" y="1616"/>
                      <a:pt x="21600" y="3272"/>
                      <a:pt x="21600" y="4933"/>
                    </a:cubicBezTo>
                    <a:cubicBezTo>
                      <a:pt x="21600" y="13452"/>
                      <a:pt x="16591" y="21176"/>
                      <a:pt x="8813" y="24653"/>
                    </a:cubicBezTo>
                    <a:lnTo>
                      <a:pt x="0" y="4933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9900"/>
                  </a:solidFill>
                </a:endParaRPr>
              </a:p>
            </p:txBody>
          </p:sp>
          <p:sp>
            <p:nvSpPr>
              <p:cNvPr id="33886" name="Line 94"/>
              <p:cNvSpPr>
                <a:spLocks noChangeShapeType="1"/>
              </p:cNvSpPr>
              <p:nvPr userDrawn="1"/>
            </p:nvSpPr>
            <p:spPr bwMode="ltGray">
              <a:xfrm flipV="1">
                <a:off x="720" y="891"/>
                <a:ext cx="417" cy="32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9900"/>
                  </a:solidFill>
                </a:endParaRPr>
              </a:p>
            </p:txBody>
          </p:sp>
          <p:sp>
            <p:nvSpPr>
              <p:cNvPr id="33887" name="Line 95"/>
              <p:cNvSpPr>
                <a:spLocks noChangeShapeType="1"/>
              </p:cNvSpPr>
              <p:nvPr userDrawn="1"/>
            </p:nvSpPr>
            <p:spPr bwMode="ltGray">
              <a:xfrm>
                <a:off x="771" y="891"/>
                <a:ext cx="300" cy="324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9900"/>
                  </a:solidFill>
                </a:endParaRPr>
              </a:p>
            </p:txBody>
          </p:sp>
          <p:sp>
            <p:nvSpPr>
              <p:cNvPr id="33888" name="Arc 96"/>
              <p:cNvSpPr>
                <a:spLocks/>
              </p:cNvSpPr>
              <p:nvPr userDrawn="1"/>
            </p:nvSpPr>
            <p:spPr bwMode="ltGray">
              <a:xfrm flipV="1">
                <a:off x="2708" y="954"/>
                <a:ext cx="727" cy="619"/>
              </a:xfrm>
              <a:custGeom>
                <a:avLst/>
                <a:gdLst>
                  <a:gd name="G0" fmla="+- 18917 0 0"/>
                  <a:gd name="G1" fmla="+- 0 0 0"/>
                  <a:gd name="G2" fmla="+- 21600 0 0"/>
                  <a:gd name="T0" fmla="*/ 4536 w 18917"/>
                  <a:gd name="T1" fmla="*/ 16117 h 16117"/>
                  <a:gd name="T2" fmla="*/ 0 w 18917"/>
                  <a:gd name="T3" fmla="*/ 10426 h 16117"/>
                  <a:gd name="T4" fmla="*/ 18917 w 18917"/>
                  <a:gd name="T5" fmla="*/ 0 h 16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917" h="16117" fill="none" extrusionOk="0">
                    <a:moveTo>
                      <a:pt x="4536" y="16116"/>
                    </a:moveTo>
                    <a:cubicBezTo>
                      <a:pt x="2713" y="14490"/>
                      <a:pt x="1179" y="12565"/>
                      <a:pt x="-1" y="10426"/>
                    </a:cubicBezTo>
                  </a:path>
                  <a:path w="18917" h="16117" stroke="0" extrusionOk="0">
                    <a:moveTo>
                      <a:pt x="4536" y="16116"/>
                    </a:moveTo>
                    <a:cubicBezTo>
                      <a:pt x="2713" y="14490"/>
                      <a:pt x="1179" y="12565"/>
                      <a:pt x="-1" y="10426"/>
                    </a:cubicBezTo>
                    <a:lnTo>
                      <a:pt x="18917" y="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9900"/>
                  </a:solidFill>
                </a:endParaRPr>
              </a:p>
            </p:txBody>
          </p:sp>
          <p:sp>
            <p:nvSpPr>
              <p:cNvPr id="33889" name="Arc 97"/>
              <p:cNvSpPr>
                <a:spLocks/>
              </p:cNvSpPr>
              <p:nvPr userDrawn="1"/>
            </p:nvSpPr>
            <p:spPr bwMode="ltGray">
              <a:xfrm>
                <a:off x="3076" y="922"/>
                <a:ext cx="425" cy="215"/>
              </a:xfrm>
              <a:custGeom>
                <a:avLst/>
                <a:gdLst>
                  <a:gd name="G0" fmla="+- 21430 0 0"/>
                  <a:gd name="G1" fmla="+- 0 0 0"/>
                  <a:gd name="G2" fmla="+- 21600 0 0"/>
                  <a:gd name="T0" fmla="*/ 42771 w 42771"/>
                  <a:gd name="T1" fmla="*/ 3334 h 21600"/>
                  <a:gd name="T2" fmla="*/ 0 w 42771"/>
                  <a:gd name="T3" fmla="*/ 2703 h 21600"/>
                  <a:gd name="T4" fmla="*/ 21430 w 42771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771" h="21600" fill="none" extrusionOk="0">
                    <a:moveTo>
                      <a:pt x="42771" y="3334"/>
                    </a:moveTo>
                    <a:cubicBezTo>
                      <a:pt x="41128" y="13848"/>
                      <a:pt x="32072" y="21599"/>
                      <a:pt x="21430" y="21600"/>
                    </a:cubicBezTo>
                    <a:cubicBezTo>
                      <a:pt x="10545" y="21600"/>
                      <a:pt x="1361" y="13501"/>
                      <a:pt x="-1" y="2703"/>
                    </a:cubicBezTo>
                  </a:path>
                  <a:path w="42771" h="21600" stroke="0" extrusionOk="0">
                    <a:moveTo>
                      <a:pt x="42771" y="3334"/>
                    </a:moveTo>
                    <a:cubicBezTo>
                      <a:pt x="41128" y="13848"/>
                      <a:pt x="32072" y="21599"/>
                      <a:pt x="21430" y="21600"/>
                    </a:cubicBezTo>
                    <a:cubicBezTo>
                      <a:pt x="10545" y="21600"/>
                      <a:pt x="1361" y="13501"/>
                      <a:pt x="-1" y="2703"/>
                    </a:cubicBezTo>
                    <a:lnTo>
                      <a:pt x="21430" y="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9900"/>
                  </a:solidFill>
                </a:endParaRPr>
              </a:p>
            </p:txBody>
          </p:sp>
          <p:sp>
            <p:nvSpPr>
              <p:cNvPr id="33890" name="Arc 98"/>
              <p:cNvSpPr>
                <a:spLocks/>
              </p:cNvSpPr>
              <p:nvPr userDrawn="1"/>
            </p:nvSpPr>
            <p:spPr bwMode="ltGray">
              <a:xfrm flipH="1" flipV="1">
                <a:off x="3441" y="1037"/>
                <a:ext cx="288" cy="144"/>
              </a:xfrm>
              <a:custGeom>
                <a:avLst/>
                <a:gdLst>
                  <a:gd name="G0" fmla="+- 21571 0 0"/>
                  <a:gd name="G1" fmla="+- 0 0 0"/>
                  <a:gd name="G2" fmla="+- 21600 0 0"/>
                  <a:gd name="T0" fmla="*/ 43129 w 43129"/>
                  <a:gd name="T1" fmla="*/ 1348 h 21600"/>
                  <a:gd name="T2" fmla="*/ 0 w 43129"/>
                  <a:gd name="T3" fmla="*/ 1115 h 21600"/>
                  <a:gd name="T4" fmla="*/ 21571 w 431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29" h="21600" fill="none" extrusionOk="0">
                    <a:moveTo>
                      <a:pt x="43128" y="1347"/>
                    </a:moveTo>
                    <a:cubicBezTo>
                      <a:pt x="42417" y="12731"/>
                      <a:pt x="32976" y="21599"/>
                      <a:pt x="21571" y="21600"/>
                    </a:cubicBezTo>
                    <a:cubicBezTo>
                      <a:pt x="10074" y="21600"/>
                      <a:pt x="593" y="12595"/>
                      <a:pt x="-1" y="1115"/>
                    </a:cubicBezTo>
                  </a:path>
                  <a:path w="43129" h="21600" stroke="0" extrusionOk="0">
                    <a:moveTo>
                      <a:pt x="43128" y="1347"/>
                    </a:moveTo>
                    <a:cubicBezTo>
                      <a:pt x="42417" y="12731"/>
                      <a:pt x="32976" y="21599"/>
                      <a:pt x="21571" y="21600"/>
                    </a:cubicBezTo>
                    <a:cubicBezTo>
                      <a:pt x="10074" y="21600"/>
                      <a:pt x="593" y="12595"/>
                      <a:pt x="-1" y="1115"/>
                    </a:cubicBezTo>
                    <a:lnTo>
                      <a:pt x="21571" y="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9900"/>
                  </a:solidFill>
                </a:endParaRPr>
              </a:p>
            </p:txBody>
          </p:sp>
          <p:sp>
            <p:nvSpPr>
              <p:cNvPr id="33891" name="Arc 99"/>
              <p:cNvSpPr>
                <a:spLocks/>
              </p:cNvSpPr>
              <p:nvPr userDrawn="1"/>
            </p:nvSpPr>
            <p:spPr bwMode="ltGray">
              <a:xfrm flipH="1" flipV="1">
                <a:off x="2745" y="1045"/>
                <a:ext cx="201" cy="130"/>
              </a:xfrm>
              <a:custGeom>
                <a:avLst/>
                <a:gdLst>
                  <a:gd name="G0" fmla="+- 21600 0 0"/>
                  <a:gd name="G1" fmla="+- 6405 0 0"/>
                  <a:gd name="G2" fmla="+- 21600 0 0"/>
                  <a:gd name="T0" fmla="*/ 42229 w 43200"/>
                  <a:gd name="T1" fmla="*/ 0 h 28005"/>
                  <a:gd name="T2" fmla="*/ 764 w 43200"/>
                  <a:gd name="T3" fmla="*/ 710 h 28005"/>
                  <a:gd name="T4" fmla="*/ 21600 w 43200"/>
                  <a:gd name="T5" fmla="*/ 6405 h 280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8005" fill="none" extrusionOk="0">
                    <a:moveTo>
                      <a:pt x="42228" y="0"/>
                    </a:moveTo>
                    <a:cubicBezTo>
                      <a:pt x="42872" y="2074"/>
                      <a:pt x="43200" y="4233"/>
                      <a:pt x="43200" y="6405"/>
                    </a:cubicBezTo>
                    <a:cubicBezTo>
                      <a:pt x="43200" y="18334"/>
                      <a:pt x="33529" y="28005"/>
                      <a:pt x="21600" y="28005"/>
                    </a:cubicBezTo>
                    <a:cubicBezTo>
                      <a:pt x="9670" y="28005"/>
                      <a:pt x="0" y="18334"/>
                      <a:pt x="0" y="6405"/>
                    </a:cubicBezTo>
                    <a:cubicBezTo>
                      <a:pt x="-1" y="4481"/>
                      <a:pt x="257" y="2565"/>
                      <a:pt x="764" y="710"/>
                    </a:cubicBezTo>
                  </a:path>
                  <a:path w="43200" h="28005" stroke="0" extrusionOk="0">
                    <a:moveTo>
                      <a:pt x="42228" y="0"/>
                    </a:moveTo>
                    <a:cubicBezTo>
                      <a:pt x="42872" y="2074"/>
                      <a:pt x="43200" y="4233"/>
                      <a:pt x="43200" y="6405"/>
                    </a:cubicBezTo>
                    <a:cubicBezTo>
                      <a:pt x="43200" y="18334"/>
                      <a:pt x="33529" y="28005"/>
                      <a:pt x="21600" y="28005"/>
                    </a:cubicBezTo>
                    <a:cubicBezTo>
                      <a:pt x="9670" y="28005"/>
                      <a:pt x="0" y="18334"/>
                      <a:pt x="0" y="6405"/>
                    </a:cubicBezTo>
                    <a:cubicBezTo>
                      <a:pt x="-1" y="4481"/>
                      <a:pt x="257" y="2565"/>
                      <a:pt x="764" y="710"/>
                    </a:cubicBezTo>
                    <a:lnTo>
                      <a:pt x="21600" y="640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9900"/>
                  </a:solidFill>
                </a:endParaRPr>
              </a:p>
            </p:txBody>
          </p:sp>
          <p:sp>
            <p:nvSpPr>
              <p:cNvPr id="33892" name="Line 100"/>
              <p:cNvSpPr>
                <a:spLocks noChangeShapeType="1"/>
              </p:cNvSpPr>
              <p:nvPr userDrawn="1"/>
            </p:nvSpPr>
            <p:spPr bwMode="ltGray">
              <a:xfrm>
                <a:off x="2784" y="960"/>
                <a:ext cx="219" cy="21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9900"/>
                  </a:solidFill>
                </a:endParaRPr>
              </a:p>
            </p:txBody>
          </p:sp>
          <p:sp>
            <p:nvSpPr>
              <p:cNvPr id="33893" name="Line 101"/>
              <p:cNvSpPr>
                <a:spLocks noChangeShapeType="1"/>
              </p:cNvSpPr>
              <p:nvPr userDrawn="1"/>
            </p:nvSpPr>
            <p:spPr bwMode="ltGray">
              <a:xfrm>
                <a:off x="3282" y="951"/>
                <a:ext cx="300" cy="22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9900"/>
                  </a:solidFill>
                </a:endParaRPr>
              </a:p>
            </p:txBody>
          </p:sp>
          <p:sp>
            <p:nvSpPr>
              <p:cNvPr id="33894" name="Line 102"/>
              <p:cNvSpPr>
                <a:spLocks noChangeShapeType="1"/>
              </p:cNvSpPr>
              <p:nvPr userDrawn="1"/>
            </p:nvSpPr>
            <p:spPr bwMode="ltGray">
              <a:xfrm flipH="1">
                <a:off x="2976" y="951"/>
                <a:ext cx="300" cy="22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9900"/>
                  </a:solidFill>
                </a:endParaRPr>
              </a:p>
            </p:txBody>
          </p:sp>
          <p:sp>
            <p:nvSpPr>
              <p:cNvPr id="33895" name="Line 103"/>
              <p:cNvSpPr>
                <a:spLocks noChangeShapeType="1"/>
              </p:cNvSpPr>
              <p:nvPr userDrawn="1"/>
            </p:nvSpPr>
            <p:spPr bwMode="ltGray">
              <a:xfrm>
                <a:off x="3279" y="951"/>
                <a:ext cx="0" cy="225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9900"/>
                  </a:solidFill>
                </a:endParaRPr>
              </a:p>
            </p:txBody>
          </p:sp>
          <p:sp>
            <p:nvSpPr>
              <p:cNvPr id="33896" name="Line 104"/>
              <p:cNvSpPr>
                <a:spLocks noChangeShapeType="1"/>
              </p:cNvSpPr>
              <p:nvPr userDrawn="1"/>
            </p:nvSpPr>
            <p:spPr bwMode="ltGray">
              <a:xfrm>
                <a:off x="3579" y="951"/>
                <a:ext cx="0" cy="29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9900"/>
                  </a:solidFill>
                </a:endParaRPr>
              </a:p>
            </p:txBody>
          </p:sp>
          <p:sp>
            <p:nvSpPr>
              <p:cNvPr id="33897" name="Line 105"/>
              <p:cNvSpPr>
                <a:spLocks noChangeShapeType="1"/>
              </p:cNvSpPr>
              <p:nvPr userDrawn="1"/>
            </p:nvSpPr>
            <p:spPr bwMode="ltGray">
              <a:xfrm>
                <a:off x="288" y="1176"/>
                <a:ext cx="3540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9900"/>
                  </a:solidFill>
                </a:endParaRPr>
              </a:p>
            </p:txBody>
          </p:sp>
        </p:grpSp>
      </p:grpSp>
      <p:sp>
        <p:nvSpPr>
          <p:cNvPr id="33867" name="Rectangle 75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/>
              <a:t>Образец заголовка</a:t>
            </a:r>
          </a:p>
        </p:txBody>
      </p:sp>
      <p:sp>
        <p:nvSpPr>
          <p:cNvPr id="33868" name="Rectangle 76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886200"/>
            <a:ext cx="6400800" cy="175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altLang="ru-RU" noProof="0"/>
              <a:t>Образец подзаголовка</a:t>
            </a:r>
          </a:p>
        </p:txBody>
      </p:sp>
      <p:sp>
        <p:nvSpPr>
          <p:cNvPr id="33869" name="Rectangle 77"/>
          <p:cNvSpPr>
            <a:spLocks noGrp="1" noChangeArrowheads="1"/>
          </p:cNvSpPr>
          <p:nvPr>
            <p:ph type="dt" sz="half" idx="2"/>
          </p:nvPr>
        </p:nvSpPr>
        <p:spPr>
          <a:xfrm>
            <a:off x="7239000" y="6248400"/>
            <a:ext cx="1339850" cy="457200"/>
          </a:xfrm>
        </p:spPr>
        <p:txBody>
          <a:bodyPr/>
          <a:lstStyle>
            <a:lvl1pPr algn="ctr">
              <a:defRPr/>
            </a:lvl1pPr>
          </a:lstStyle>
          <a:p>
            <a:fld id="{1722623C-B902-414D-AE18-01F1117D0D57}" type="datetime1">
              <a:rPr lang="ru-RU" altLang="ru-RU">
                <a:solidFill>
                  <a:srgbClr val="FF9900"/>
                </a:solidFill>
              </a:rPr>
              <a:pPr/>
              <a:t>23.01.2019</a:t>
            </a:fld>
            <a:endParaRPr lang="ru-RU" altLang="ru-RU">
              <a:solidFill>
                <a:srgbClr val="FF9900"/>
              </a:solidFill>
            </a:endParaRPr>
          </a:p>
        </p:txBody>
      </p:sp>
      <p:sp>
        <p:nvSpPr>
          <p:cNvPr id="33870" name="Rectangle 78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1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9900"/>
              </a:solidFill>
            </a:endParaRPr>
          </a:p>
        </p:txBody>
      </p:sp>
      <p:sp>
        <p:nvSpPr>
          <p:cNvPr id="33871" name="Rectangle 7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ru-RU" altLang="ru-RU">
                <a:solidFill>
                  <a:srgbClr val="FF9900"/>
                </a:solidFill>
              </a:rPr>
              <a:t>Страница </a:t>
            </a:r>
            <a:fld id="{BDB5A50A-986E-4374-A747-CA56E18EE776}" type="slidenum">
              <a:rPr lang="ru-RU" altLang="ru-RU">
                <a:solidFill>
                  <a:srgbClr val="FF9900"/>
                </a:solidFill>
              </a:rPr>
              <a:pPr/>
              <a:t>‹#›</a:t>
            </a:fld>
            <a:endParaRPr lang="ru-RU" altLang="ru-RU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242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43C9A3-CFB0-4BE4-A4A2-FB8944B9ED45}" type="datetime1">
              <a:rPr lang="ru-RU" altLang="ru-RU">
                <a:solidFill>
                  <a:srgbClr val="FF9900"/>
                </a:solidFill>
              </a:rPr>
              <a:pPr/>
              <a:t>23.01.2019</a:t>
            </a:fld>
            <a:endParaRPr lang="ru-RU" altLang="ru-RU">
              <a:solidFill>
                <a:srgbClr val="FF99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99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>
                <a:solidFill>
                  <a:srgbClr val="FF9900"/>
                </a:solidFill>
              </a:rPr>
              <a:t>Страница </a:t>
            </a:r>
            <a:fld id="{3546C8DB-EC62-46E5-9CB6-F99967F14494}" type="slidenum">
              <a:rPr lang="ru-RU" altLang="ru-RU">
                <a:solidFill>
                  <a:srgbClr val="FF9900"/>
                </a:solidFill>
              </a:rPr>
              <a:pPr/>
              <a:t>‹#›</a:t>
            </a:fld>
            <a:endParaRPr lang="ru-RU" altLang="ru-RU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55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292499-A7E6-4A4C-A7A3-5817AC3E0C6E}" type="datetime1">
              <a:rPr lang="ru-RU" altLang="ru-RU">
                <a:solidFill>
                  <a:srgbClr val="FF9900"/>
                </a:solidFill>
              </a:rPr>
              <a:pPr/>
              <a:t>23.01.2019</a:t>
            </a:fld>
            <a:endParaRPr lang="ru-RU" altLang="ru-RU">
              <a:solidFill>
                <a:srgbClr val="FF99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99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>
                <a:solidFill>
                  <a:srgbClr val="FF9900"/>
                </a:solidFill>
              </a:rPr>
              <a:t>Страница </a:t>
            </a:r>
            <a:fld id="{6782E21D-253B-40F9-845F-F9AE3C37B754}" type="slidenum">
              <a:rPr lang="ru-RU" altLang="ru-RU">
                <a:solidFill>
                  <a:srgbClr val="FF9900"/>
                </a:solidFill>
              </a:rPr>
              <a:pPr/>
              <a:t>‹#›</a:t>
            </a:fld>
            <a:endParaRPr lang="ru-RU" altLang="ru-RU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163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11"/>
            <a:ext cx="7043208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5005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53" y="2355853"/>
            <a:ext cx="7690114" cy="1384995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68343176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m_boo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755775"/>
            <a:ext cx="1614488" cy="1689100"/>
          </a:xfrm>
          <a:prstGeom prst="rect">
            <a:avLst/>
          </a:prstGeom>
          <a:noFill/>
          <a:ln w="50800" cap="sq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F15A4-847C-42D9-B435-FB8430E09AE8}" type="datetime8">
              <a:rPr lang="en-US">
                <a:solidFill>
                  <a:srgbClr val="39302A"/>
                </a:solidFill>
              </a:rPr>
              <a:pPr>
                <a:defRPr/>
              </a:pPr>
              <a:t>1/23/2019 9:48 AM</a:t>
            </a:fld>
            <a:endParaRPr lang="en-US">
              <a:solidFill>
                <a:srgbClr val="39302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9302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54E2B62-9A4C-4BED-83A9-83BB3C224E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147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4050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94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342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5250" b="1" i="1" u="none" strike="noStrike" kern="1200" cap="none" spc="-48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3867410414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12"/>
            <a:ext cx="7043208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5013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54" y="2355861"/>
            <a:ext cx="7690114" cy="1384995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381750621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4050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5002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342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51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5250" b="1" i="1" u="none" strike="noStrike" kern="1200" cap="none" spc="-48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3694821305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m_book.png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755775"/>
            <a:ext cx="1614488" cy="1689100"/>
          </a:xfrm>
          <a:prstGeom prst="rect">
            <a:avLst/>
          </a:prstGeom>
          <a:noFill/>
          <a:ln w="50800" cap="sq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F15A4-847C-42D9-B435-FB8430E09AE8}" type="datetime8">
              <a:rPr lang="en-US">
                <a:solidFill>
                  <a:srgbClr val="39302A"/>
                </a:solidFill>
              </a:rPr>
              <a:pPr>
                <a:defRPr/>
              </a:pPr>
              <a:t>1/23/2019 9:48 AM</a:t>
            </a:fld>
            <a:endParaRPr lang="en-US">
              <a:solidFill>
                <a:srgbClr val="39302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9302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54E2B62-9A4C-4BED-83A9-83BB3C224E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6406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1"/>
          </a:xfrm>
        </p:spPr>
        <p:txBody>
          <a:bodyPr/>
          <a:lstStyle>
            <a:lvl1pPr algn="ctr">
              <a:defRPr sz="5800"/>
            </a:lvl1pPr>
          </a:lstStyle>
          <a:p>
            <a:pPr lvl="0"/>
            <a:r>
              <a:rPr lang="ru-RU" altLang="ru-RU" noProof="0"/>
              <a:t>Образец заголовка</a:t>
            </a:r>
            <a:endParaRPr lang="en-US" altLang="ru-RU" noProof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1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ru-RU" altLang="ru-RU" noProof="0"/>
              <a:t>Образец подзаголовка</a:t>
            </a:r>
            <a:endParaRPr lang="en-US" altLang="ru-RU" noProof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6BFFED2B-926A-644A-B44D-34C84772B734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23.01.2019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81F5A0D-5473-644E-A176-061390A133C4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6392" name="Rectangle 8" descr="Gold bar"/>
          <p:cNvSpPr>
            <a:spLocks noChangeArrowheads="1"/>
          </p:cNvSpPr>
          <p:nvPr/>
        </p:nvSpPr>
        <p:spPr bwMode="auto">
          <a:xfrm>
            <a:off x="228600" y="2889252"/>
            <a:ext cx="2870200" cy="2016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6393" name="Rectangle 9" descr="Orange bar"/>
          <p:cNvSpPr>
            <a:spLocks noChangeArrowheads="1"/>
          </p:cNvSpPr>
          <p:nvPr/>
        </p:nvSpPr>
        <p:spPr bwMode="auto">
          <a:xfrm>
            <a:off x="3098800" y="2889252"/>
            <a:ext cx="2870200" cy="2016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6394" name="Rectangle 10" descr="Slate bar"/>
          <p:cNvSpPr>
            <a:spLocks noChangeArrowheads="1"/>
          </p:cNvSpPr>
          <p:nvPr/>
        </p:nvSpPr>
        <p:spPr bwMode="auto">
          <a:xfrm>
            <a:off x="5969000" y="2889252"/>
            <a:ext cx="2870200" cy="2016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1276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FFED2B-926A-644A-B44D-34C84772B734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23.01.2019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1F5A0D-5473-644E-A176-061390A133C4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836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A36479-E046-4A76-9E78-97BFA9A93E35}" type="datetime1">
              <a:rPr lang="ru-RU" altLang="ru-RU">
                <a:solidFill>
                  <a:srgbClr val="FF9900"/>
                </a:solidFill>
              </a:rPr>
              <a:pPr/>
              <a:t>23.01.2019</a:t>
            </a:fld>
            <a:endParaRPr lang="ru-RU" altLang="ru-RU">
              <a:solidFill>
                <a:srgbClr val="FF99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99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>
                <a:solidFill>
                  <a:srgbClr val="FF9900"/>
                </a:solidFill>
              </a:rPr>
              <a:t>Страница </a:t>
            </a:r>
            <a:fld id="{ED4B06DE-B938-40BA-8AC3-BC6EEEF3409A}" type="slidenum">
              <a:rPr lang="ru-RU" altLang="ru-RU">
                <a:solidFill>
                  <a:srgbClr val="FF9900"/>
                </a:solidFill>
              </a:rPr>
              <a:pPr/>
              <a:t>‹#›</a:t>
            </a:fld>
            <a:endParaRPr lang="ru-RU" altLang="ru-RU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2447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FFED2B-926A-644A-B44D-34C84772B734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23.01.2019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1F5A0D-5473-644E-A176-061390A133C4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5679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FFED2B-926A-644A-B44D-34C84772B734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23.01.2019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1F5A0D-5473-644E-A176-061390A133C4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861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FFED2B-926A-644A-B44D-34C84772B734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23.01.2019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1F5A0D-5473-644E-A176-061390A133C4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178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FFED2B-926A-644A-B44D-34C84772B734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23.01.2019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1F5A0D-5473-644E-A176-061390A133C4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1680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FFED2B-926A-644A-B44D-34C84772B734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23.01.2019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1F5A0D-5473-644E-A176-061390A133C4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7022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49"/>
            <a:ext cx="3008313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FFED2B-926A-644A-B44D-34C84772B734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23.01.2019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1F5A0D-5473-644E-A176-061390A133C4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4528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FFED2B-926A-644A-B44D-34C84772B734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23.01.2019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1F5A0D-5473-644E-A176-061390A133C4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9895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FFED2B-926A-644A-B44D-34C84772B734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23.01.2019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1F5A0D-5473-644E-A176-061390A133C4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5178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FFED2B-926A-644A-B44D-34C84772B734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23.01.2019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1F5A0D-5473-644E-A176-061390A133C4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1323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8"/>
            <a:ext cx="82296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9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41765"/>
            <a:ext cx="4038600" cy="2189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B476794-D079-41CB-B608-086A9F4513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CAC84F3-FD6D-4795-8579-4F544B6AF7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431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7" indent="0">
              <a:buNone/>
              <a:defRPr sz="1800"/>
            </a:lvl2pPr>
            <a:lvl3pPr marL="914353" indent="0">
              <a:buNone/>
              <a:defRPr sz="1600"/>
            </a:lvl3pPr>
            <a:lvl4pPr marL="1371530" indent="0">
              <a:buNone/>
              <a:defRPr sz="1400"/>
            </a:lvl4pPr>
            <a:lvl5pPr marL="1828706" indent="0">
              <a:buNone/>
              <a:defRPr sz="1400"/>
            </a:lvl5pPr>
            <a:lvl6pPr marL="2285883" indent="0">
              <a:buNone/>
              <a:defRPr sz="1400"/>
            </a:lvl6pPr>
            <a:lvl7pPr marL="2743060" indent="0">
              <a:buNone/>
              <a:defRPr sz="1400"/>
            </a:lvl7pPr>
            <a:lvl8pPr marL="3200236" indent="0">
              <a:buNone/>
              <a:defRPr sz="1400"/>
            </a:lvl8pPr>
            <a:lvl9pPr marL="3657413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4509D7-18FD-41D5-83BE-6B5044338C7C}" type="datetime1">
              <a:rPr lang="ru-RU" altLang="ru-RU">
                <a:solidFill>
                  <a:srgbClr val="FF9900"/>
                </a:solidFill>
              </a:rPr>
              <a:pPr/>
              <a:t>23.01.2019</a:t>
            </a:fld>
            <a:endParaRPr lang="ru-RU" altLang="ru-RU">
              <a:solidFill>
                <a:srgbClr val="FF99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99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>
                <a:solidFill>
                  <a:srgbClr val="FF9900"/>
                </a:solidFill>
              </a:rPr>
              <a:t>Страница </a:t>
            </a:r>
            <a:fld id="{7202863C-ADED-49F2-B447-2DDB4CB189ED}" type="slidenum">
              <a:rPr lang="ru-RU" altLang="ru-RU">
                <a:solidFill>
                  <a:srgbClr val="FF9900"/>
                </a:solidFill>
              </a:rPr>
              <a:pPr/>
              <a:t>‹#›</a:t>
            </a:fld>
            <a:endParaRPr lang="ru-RU" altLang="ru-RU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3297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8"/>
            <a:ext cx="82296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r>
              <a:rPr lang="ru-RU"/>
              <a:t>Вставка картинки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B476794-D079-41CB-B608-086A9F4513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CAC84F3-FD6D-4795-8579-4F544B6AF7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6555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10"/>
            <a:ext cx="7043208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5001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52" y="2355849"/>
            <a:ext cx="7690114" cy="1384995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3692467708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4"/>
            <a:ext cx="8382000" cy="221086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23157916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8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4050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94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342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5250" b="1" i="1" u="none" strike="noStrike" kern="1200" cap="none" spc="-48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2554648237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m_book.png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755775"/>
            <a:ext cx="1614488" cy="1689100"/>
          </a:xfrm>
          <a:prstGeom prst="rect">
            <a:avLst/>
          </a:prstGeom>
          <a:noFill/>
          <a:ln w="50800" cap="sq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F15A4-847C-42D9-B435-FB8430E09AE8}" type="datetime8">
              <a:rPr lang="en-US">
                <a:solidFill>
                  <a:srgbClr val="39302A"/>
                </a:solidFill>
              </a:rPr>
              <a:pPr>
                <a:defRPr/>
              </a:pPr>
              <a:t>1/23/2019 9:48 AM</a:t>
            </a:fld>
            <a:endParaRPr lang="en-US">
              <a:solidFill>
                <a:srgbClr val="39302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9302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54E2B62-9A4C-4BED-83A9-83BB3C224E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5129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4050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94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342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5250" b="1" i="1" u="none" strike="noStrike" kern="1200" cap="none" spc="-48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2469998361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4050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94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342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5250" b="1" i="1" u="none" strike="noStrike" kern="1200" cap="none" spc="-48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1954544427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90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1859085773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m_book.png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755775"/>
            <a:ext cx="1614488" cy="1689100"/>
          </a:xfrm>
          <a:prstGeom prst="rect">
            <a:avLst/>
          </a:prstGeom>
          <a:noFill/>
          <a:ln w="50800" cap="sq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F15A4-847C-42D9-B435-FB8430E09AE8}" type="datetime8">
              <a:rPr lang="en-US">
                <a:solidFill>
                  <a:srgbClr val="39302A"/>
                </a:solidFill>
              </a:rPr>
              <a:pPr>
                <a:defRPr/>
              </a:pPr>
              <a:t>1/23/2019 9:48 AM</a:t>
            </a:fld>
            <a:endParaRPr lang="en-US">
              <a:solidFill>
                <a:srgbClr val="39302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9302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54E2B62-9A4C-4BED-83A9-83BB3C224E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7885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m_book.png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755775"/>
            <a:ext cx="1614488" cy="1689100"/>
          </a:xfrm>
          <a:prstGeom prst="rect">
            <a:avLst/>
          </a:prstGeom>
          <a:noFill/>
          <a:ln w="50800" cap="sq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F15A4-847C-42D9-B435-FB8430E09AE8}" type="datetime8">
              <a:rPr lang="en-US">
                <a:solidFill>
                  <a:srgbClr val="39302A"/>
                </a:solidFill>
              </a:rPr>
              <a:pPr>
                <a:defRPr/>
              </a:pPr>
              <a:t>1/23/2019 9:48 AM</a:t>
            </a:fld>
            <a:endParaRPr lang="en-US">
              <a:solidFill>
                <a:srgbClr val="39302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9302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54E2B62-9A4C-4BED-83A9-83BB3C224E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404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A5B8EC-CB0E-450C-8FEB-99699789A811}" type="datetime1">
              <a:rPr lang="ru-RU" altLang="ru-RU">
                <a:solidFill>
                  <a:srgbClr val="FF9900"/>
                </a:solidFill>
              </a:rPr>
              <a:pPr/>
              <a:t>23.01.2019</a:t>
            </a:fld>
            <a:endParaRPr lang="ru-RU" altLang="ru-RU">
              <a:solidFill>
                <a:srgbClr val="FF99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99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>
                <a:solidFill>
                  <a:srgbClr val="FF9900"/>
                </a:solidFill>
              </a:rPr>
              <a:t>Страница </a:t>
            </a:r>
            <a:fld id="{FC2E8E59-FD6F-47B9-A401-D792DB1E604A}" type="slidenum">
              <a:rPr lang="ru-RU" altLang="ru-RU">
                <a:solidFill>
                  <a:srgbClr val="FF9900"/>
                </a:solidFill>
              </a:rPr>
              <a:pPr/>
              <a:t>‹#›</a:t>
            </a:fld>
            <a:endParaRPr lang="ru-RU" altLang="ru-RU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4657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96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52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2677629338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96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52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2382187749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96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52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3611776627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96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52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1398809010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9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53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1342318672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9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53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3291893480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9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53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3803772264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9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53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2706925866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94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51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17068144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92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50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138073046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81FA3E-1CCF-4167-959D-DCF2990FD481}" type="datetime1">
              <a:rPr lang="ru-RU" altLang="ru-RU">
                <a:solidFill>
                  <a:srgbClr val="FF9900"/>
                </a:solidFill>
              </a:rPr>
              <a:pPr/>
              <a:t>23.01.2019</a:t>
            </a:fld>
            <a:endParaRPr lang="ru-RU" altLang="ru-RU">
              <a:solidFill>
                <a:srgbClr val="FF99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99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>
                <a:solidFill>
                  <a:srgbClr val="FF9900"/>
                </a:solidFill>
              </a:rPr>
              <a:t>Страница </a:t>
            </a:r>
            <a:fld id="{7DF11C53-690B-4CCD-A898-E23082F83AE9}" type="slidenum">
              <a:rPr lang="ru-RU" altLang="ru-RU">
                <a:solidFill>
                  <a:srgbClr val="FF9900"/>
                </a:solidFill>
              </a:rPr>
              <a:pPr/>
              <a:t>‹#›</a:t>
            </a:fld>
            <a:endParaRPr lang="ru-RU" altLang="ru-RU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2451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92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50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3272026150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92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50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3642295635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92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50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2732796919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96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52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2306594046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96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52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1270999075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96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52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2827779844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96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52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1944507260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1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1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1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79516" y="6232533"/>
            <a:ext cx="8568952" cy="4368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07504" y="980731"/>
            <a:ext cx="8748464" cy="4368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2429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570788" cy="9906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kumimoji="0" lang="ru-RU"/>
              <a:t>Образец заголовка</a:t>
            </a:r>
            <a:endParaRPr kumimoji="0"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12745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ru-RU" dirty="0"/>
          </a:p>
        </p:txBody>
      </p:sp>
    </p:spTree>
    <p:extLst>
      <p:ext uri="{BB962C8B-B14F-4D97-AF65-F5344CB8AC3E}">
        <p14:creationId xmlns:p14="http://schemas.microsoft.com/office/powerpoint/2010/main" val="7887699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  <a:prstGeom prst="rect">
            <a:avLst/>
          </a:prstGeom>
        </p:spPr>
        <p:txBody>
          <a:bodyPr/>
          <a:lstStyle/>
          <a:p>
            <a:fld id="{1CCC9BD9-62F9-408D-AD2D-3F4DD864B8B3}" type="datetimeFigureOut">
              <a:rPr lang="ru-RU">
                <a:solidFill>
                  <a:prstClr val="black"/>
                </a:solidFill>
              </a:rPr>
              <a:pPr/>
              <a:t>23.01.2019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212745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  <a:prstGeom prst="rect">
            <a:avLst/>
          </a:prstGeom>
        </p:spPr>
        <p:txBody>
          <a:bodyPr/>
          <a:lstStyle/>
          <a:p>
            <a:fld id="{8F581DF5-C21C-423D-8366-0AC81B9ECFDD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496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A6B106-1FEC-4B85-9314-F0270DFFFF8C}" type="datetime1">
              <a:rPr lang="ru-RU" altLang="ru-RU">
                <a:solidFill>
                  <a:srgbClr val="FF9900"/>
                </a:solidFill>
              </a:rPr>
              <a:pPr/>
              <a:t>23.01.2019</a:t>
            </a:fld>
            <a:endParaRPr lang="ru-RU" altLang="ru-RU">
              <a:solidFill>
                <a:srgbClr val="FF99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99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>
                <a:solidFill>
                  <a:srgbClr val="FF9900"/>
                </a:solidFill>
              </a:rPr>
              <a:t>Страница </a:t>
            </a:r>
            <a:fld id="{3D554A8F-0E7F-4C9A-BBE8-08FF219487AE}" type="slidenum">
              <a:rPr lang="ru-RU" altLang="ru-RU">
                <a:solidFill>
                  <a:srgbClr val="FF9900"/>
                </a:solidFill>
              </a:rPr>
              <a:pPr/>
              <a:t>‹#›</a:t>
            </a:fld>
            <a:endParaRPr lang="ru-RU" altLang="ru-RU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5467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00800" y="6356351"/>
            <a:ext cx="2289048" cy="365760"/>
          </a:xfrm>
          <a:prstGeom prst="rect">
            <a:avLst/>
          </a:prstGeom>
        </p:spPr>
        <p:txBody>
          <a:bodyPr/>
          <a:lstStyle/>
          <a:p>
            <a:fld id="{1CCC9BD9-62F9-408D-AD2D-3F4DD864B8B3}" type="datetimeFigureOut">
              <a:rPr lang="ru-RU">
                <a:solidFill>
                  <a:prstClr val="black"/>
                </a:solidFill>
              </a:rPr>
              <a:pPr/>
              <a:t>23.01.2019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12745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12648" y="6356351"/>
            <a:ext cx="1981200" cy="365760"/>
          </a:xfrm>
          <a:prstGeom prst="rect">
            <a:avLst/>
          </a:prstGeom>
        </p:spPr>
        <p:txBody>
          <a:bodyPr/>
          <a:lstStyle/>
          <a:p>
            <a:fld id="{8F581DF5-C21C-423D-8366-0AC81B9ECFDD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ru-RU"/>
          </a:p>
        </p:txBody>
      </p:sp>
    </p:spTree>
    <p:extLst>
      <p:ext uri="{BB962C8B-B14F-4D97-AF65-F5344CB8AC3E}">
        <p14:creationId xmlns:p14="http://schemas.microsoft.com/office/powerpoint/2010/main" val="3454740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8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400800" y="6356351"/>
            <a:ext cx="2289048" cy="365760"/>
          </a:xfrm>
          <a:prstGeom prst="rect">
            <a:avLst/>
          </a:prstGeom>
        </p:spPr>
        <p:txBody>
          <a:bodyPr/>
          <a:lstStyle/>
          <a:p>
            <a:fld id="{1CCC9BD9-62F9-408D-AD2D-3F4DD864B8B3}" type="datetimeFigureOut">
              <a:rPr lang="ru-RU">
                <a:solidFill>
                  <a:prstClr val="black"/>
                </a:solidFill>
              </a:rPr>
              <a:pPr/>
              <a:t>23.01.2019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12745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12648" y="6356351"/>
            <a:ext cx="1981200" cy="365760"/>
          </a:xfrm>
          <a:prstGeom prst="rect">
            <a:avLst/>
          </a:prstGeom>
        </p:spPr>
        <p:txBody>
          <a:bodyPr/>
          <a:lstStyle/>
          <a:p>
            <a:fld id="{8F581DF5-C21C-423D-8366-0AC81B9ECFDD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ru-RU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ru-RU"/>
          </a:p>
        </p:txBody>
      </p:sp>
    </p:spTree>
    <p:extLst>
      <p:ext uri="{BB962C8B-B14F-4D97-AF65-F5344CB8AC3E}">
        <p14:creationId xmlns:p14="http://schemas.microsoft.com/office/powerpoint/2010/main" val="31781770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400800" y="6356351"/>
            <a:ext cx="2289048" cy="365760"/>
          </a:xfrm>
          <a:prstGeom prst="rect">
            <a:avLst/>
          </a:prstGeom>
        </p:spPr>
        <p:txBody>
          <a:bodyPr/>
          <a:lstStyle/>
          <a:p>
            <a:fld id="{1CCC9BD9-62F9-408D-AD2D-3F4DD864B8B3}" type="datetimeFigureOut">
              <a:rPr lang="ru-RU">
                <a:solidFill>
                  <a:prstClr val="black"/>
                </a:solidFill>
              </a:rPr>
              <a:pPr/>
              <a:t>23.01.2019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12745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12648" y="6356351"/>
            <a:ext cx="1981200" cy="365760"/>
          </a:xfrm>
          <a:prstGeom prst="rect">
            <a:avLst/>
          </a:prstGeom>
        </p:spPr>
        <p:txBody>
          <a:bodyPr/>
          <a:lstStyle/>
          <a:p>
            <a:fld id="{8F581DF5-C21C-423D-8366-0AC81B9ECFDD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8" y="6467477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91717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400800" y="6356351"/>
            <a:ext cx="2289048" cy="365760"/>
          </a:xfrm>
          <a:prstGeom prst="rect">
            <a:avLst/>
          </a:prstGeom>
        </p:spPr>
        <p:txBody>
          <a:bodyPr/>
          <a:lstStyle/>
          <a:p>
            <a:fld id="{1CCC9BD9-62F9-408D-AD2D-3F4DD864B8B3}" type="datetimeFigureOut">
              <a:rPr lang="ru-RU">
                <a:solidFill>
                  <a:prstClr val="black"/>
                </a:solidFill>
              </a:rPr>
              <a:pPr/>
              <a:t>23.01.2019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12745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12648" y="6356351"/>
            <a:ext cx="1981200" cy="365760"/>
          </a:xfrm>
          <a:prstGeom prst="rect">
            <a:avLst/>
          </a:prstGeom>
        </p:spPr>
        <p:txBody>
          <a:bodyPr/>
          <a:lstStyle/>
          <a:p>
            <a:fld id="{8F581DF5-C21C-423D-8366-0AC81B9ECFDD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8" y="6467477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8899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3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00800" y="6356351"/>
            <a:ext cx="2289048" cy="365760"/>
          </a:xfrm>
          <a:prstGeom prst="rect">
            <a:avLst/>
          </a:prstGeom>
        </p:spPr>
        <p:txBody>
          <a:bodyPr/>
          <a:lstStyle/>
          <a:p>
            <a:fld id="{1CCC9BD9-62F9-408D-AD2D-3F4DD864B8B3}" type="datetimeFigureOut">
              <a:rPr lang="ru-RU">
                <a:solidFill>
                  <a:prstClr val="black"/>
                </a:solidFill>
              </a:rPr>
              <a:pPr/>
              <a:t>23.01.2019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12745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12648" y="6356351"/>
            <a:ext cx="1981200" cy="365760"/>
          </a:xfrm>
          <a:prstGeom prst="rect">
            <a:avLst/>
          </a:prstGeom>
        </p:spPr>
        <p:txBody>
          <a:bodyPr/>
          <a:lstStyle/>
          <a:p>
            <a:fld id="{8F581DF5-C21C-423D-8366-0AC81B9ECFDD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8" y="6467477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ru-RU"/>
          </a:p>
        </p:txBody>
      </p:sp>
    </p:spTree>
    <p:extLst>
      <p:ext uri="{BB962C8B-B14F-4D97-AF65-F5344CB8AC3E}">
        <p14:creationId xmlns:p14="http://schemas.microsoft.com/office/powerpoint/2010/main" val="11975794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00800" y="6356351"/>
            <a:ext cx="2289048" cy="365760"/>
          </a:xfrm>
          <a:prstGeom prst="rect">
            <a:avLst/>
          </a:prstGeom>
        </p:spPr>
        <p:txBody>
          <a:bodyPr/>
          <a:lstStyle/>
          <a:p>
            <a:fld id="{1CCC9BD9-62F9-408D-AD2D-3F4DD864B8B3}" type="datetimeFigureOut">
              <a:rPr lang="ru-RU">
                <a:solidFill>
                  <a:prstClr val="black"/>
                </a:solidFill>
              </a:rPr>
              <a:pPr/>
              <a:t>23.01.2019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12745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12648" y="6356351"/>
            <a:ext cx="1981200" cy="365760"/>
          </a:xfrm>
          <a:prstGeom prst="rect">
            <a:avLst/>
          </a:prstGeom>
        </p:spPr>
        <p:txBody>
          <a:bodyPr/>
          <a:lstStyle/>
          <a:p>
            <a:fld id="{8F581DF5-C21C-423D-8366-0AC81B9ECFDD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8" y="6467477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51499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6351"/>
            <a:ext cx="2289048" cy="365760"/>
          </a:xfrm>
          <a:prstGeom prst="rect">
            <a:avLst/>
          </a:prstGeom>
        </p:spPr>
        <p:txBody>
          <a:bodyPr/>
          <a:lstStyle/>
          <a:p>
            <a:fld id="{1CCC9BD9-62F9-408D-AD2D-3F4DD864B8B3}" type="datetimeFigureOut">
              <a:rPr lang="ru-RU">
                <a:solidFill>
                  <a:prstClr val="black"/>
                </a:solidFill>
              </a:rPr>
              <a:pPr/>
              <a:t>23.01.2019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12745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12648" y="6356351"/>
            <a:ext cx="1981200" cy="365760"/>
          </a:xfrm>
          <a:prstGeom prst="rect">
            <a:avLst/>
          </a:prstGeom>
        </p:spPr>
        <p:txBody>
          <a:bodyPr/>
          <a:lstStyle/>
          <a:p>
            <a:fld id="{8F581DF5-C21C-423D-8366-0AC81B9ECFDD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40136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6351"/>
            <a:ext cx="2289048" cy="365760"/>
          </a:xfrm>
          <a:prstGeom prst="rect">
            <a:avLst/>
          </a:prstGeom>
        </p:spPr>
        <p:txBody>
          <a:bodyPr/>
          <a:lstStyle/>
          <a:p>
            <a:fld id="{1CCC9BD9-62F9-408D-AD2D-3F4DD864B8B3}" type="datetimeFigureOut">
              <a:rPr lang="ru-RU">
                <a:solidFill>
                  <a:prstClr val="black"/>
                </a:solidFill>
              </a:rPr>
              <a:pPr/>
              <a:t>23.01.2019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12745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12648" y="6356351"/>
            <a:ext cx="1981200" cy="365760"/>
          </a:xfrm>
          <a:prstGeom prst="rect">
            <a:avLst/>
          </a:prstGeom>
        </p:spPr>
        <p:txBody>
          <a:bodyPr/>
          <a:lstStyle/>
          <a:p>
            <a:fld id="{8F581DF5-C21C-423D-8366-0AC81B9ECFDD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8" y="6467477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09884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12648" y="6356351"/>
            <a:ext cx="1981200" cy="365760"/>
          </a:xfrm>
          <a:prstGeom prst="rect">
            <a:avLst/>
          </a:prstGeom>
        </p:spPr>
        <p:txBody>
          <a:bodyPr/>
          <a:lstStyle/>
          <a:p>
            <a:fld id="{8F581DF5-C21C-423D-8366-0AC81B9ECFDD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3851920" y="3141094"/>
            <a:ext cx="4320480" cy="647948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4"/>
          </p:nvPr>
        </p:nvSpPr>
        <p:spPr>
          <a:xfrm>
            <a:off x="539552" y="2780928"/>
            <a:ext cx="3024336" cy="1296144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33846447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612648" y="6356351"/>
            <a:ext cx="1981200" cy="365760"/>
          </a:xfrm>
          <a:prstGeom prst="rect">
            <a:avLst/>
          </a:prstGeom>
        </p:spPr>
        <p:txBody>
          <a:bodyPr/>
          <a:lstStyle/>
          <a:p>
            <a:fld id="{8F581DF5-C21C-423D-8366-0AC81B9ECFDD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546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76EA5A-E5EF-4459-B61F-B6230B867947}" type="datetime1">
              <a:rPr lang="ru-RU" altLang="ru-RU">
                <a:solidFill>
                  <a:srgbClr val="FF9900"/>
                </a:solidFill>
              </a:rPr>
              <a:pPr/>
              <a:t>23.01.2019</a:t>
            </a:fld>
            <a:endParaRPr lang="ru-RU" altLang="ru-RU">
              <a:solidFill>
                <a:srgbClr val="FF99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99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>
                <a:solidFill>
                  <a:srgbClr val="FF9900"/>
                </a:solidFill>
              </a:rPr>
              <a:t>Страница </a:t>
            </a:r>
            <a:fld id="{DFA6E9FC-74CC-4D9C-95F7-4A24383949BE}" type="slidenum">
              <a:rPr lang="ru-RU" altLang="ru-RU">
                <a:solidFill>
                  <a:srgbClr val="FF9900"/>
                </a:solidFill>
              </a:rPr>
              <a:pPr/>
              <a:t>‹#›</a:t>
            </a:fld>
            <a:endParaRPr lang="ru-RU" altLang="ru-RU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44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1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1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1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Рисунок 16" descr="7-tns-media-research.jpg"/>
          <p:cNvPicPr preferRelativeResize="0"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5738" y="6335015"/>
            <a:ext cx="1403869" cy="31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Kantar Network.jpg"/>
          <p:cNvPicPr preferRelativeResize="0">
            <a:picLocks noChangeAspect="1"/>
          </p:cNvPicPr>
          <p:nvPr/>
        </p:nvPicPr>
        <p:blipFill>
          <a:blip r:embed="rId3" cstate="print"/>
          <a:srcRect l="4909" t="22751" r="5074" b="10513"/>
          <a:stretch>
            <a:fillRect/>
          </a:stretch>
        </p:blipFill>
        <p:spPr bwMode="auto">
          <a:xfrm>
            <a:off x="914402" y="6427662"/>
            <a:ext cx="195103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3035080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party-land-of-delran-nj.com/Portals/25/balloon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0"/>
            <a:ext cx="9144032" cy="6858000"/>
          </a:xfrm>
          <a:prstGeom prst="rect">
            <a:avLst/>
          </a:prstGeom>
          <a:noFill/>
        </p:spPr>
      </p:pic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1"/>
            <a:ext cx="6089104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1"/>
            <a:ext cx="7330008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1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Рисунок 16" descr="7-tns-media-research.jpg"/>
          <p:cNvPicPr preferRelativeResize="0"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25738" y="6335015"/>
            <a:ext cx="1403869" cy="31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Kantar Network.jpg"/>
          <p:cNvPicPr preferRelativeResize="0">
            <a:picLocks noChangeAspect="1"/>
          </p:cNvPicPr>
          <p:nvPr/>
        </p:nvPicPr>
        <p:blipFill>
          <a:blip r:embed="rId4" cstate="print"/>
          <a:srcRect l="4909" t="22751" r="5074" b="10513"/>
          <a:stretch>
            <a:fillRect/>
          </a:stretch>
        </p:blipFill>
        <p:spPr bwMode="auto">
          <a:xfrm>
            <a:off x="914402" y="6427662"/>
            <a:ext cx="195103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335327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6696744" cy="12675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844824"/>
            <a:ext cx="6696744" cy="42511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424" y="6248400"/>
            <a:ext cx="526976" cy="457200"/>
          </a:xfrm>
          <a:prstGeom prst="rect">
            <a:avLst/>
          </a:prstGeom>
        </p:spPr>
        <p:txBody>
          <a:bodyPr anchor="ctr"/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fld id="{8F581DF5-C21C-423D-8366-0AC81B9ECFDD}" type="slidenum">
              <a:rPr lang="ru-RU" smtClean="0">
                <a:solidFill>
                  <a:srgbClr val="A7EA52"/>
                </a:solidFill>
              </a:rPr>
              <a:pPr/>
              <a:t>‹#›</a:t>
            </a:fld>
            <a:endParaRPr lang="ru-RU">
              <a:solidFill>
                <a:srgbClr val="A7EA52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1403652" y="6248400"/>
            <a:ext cx="6697365" cy="457200"/>
          </a:xfrm>
        </p:spPr>
        <p:txBody>
          <a:bodyPr anchor="ctr"/>
          <a:lstStyle>
            <a:lvl1pPr marL="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60961820"/>
      </p:ext>
    </p:extLst>
  </p:cSld>
  <p:clrMapOvr>
    <a:masterClrMapping/>
  </p:clrMapOvr>
  <p:transition>
    <p:strips dir="rd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L light orange Body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0104" y="245071"/>
            <a:ext cx="800105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SzPct val="190000"/>
              <a:defRPr lang="en-GB" sz="2800" b="0" kern="1200" dirty="0">
                <a:solidFill>
                  <a:schemeClr val="accent1">
                    <a:lumMod val="75000"/>
                  </a:schemeClr>
                </a:solidFill>
                <a:latin typeface="+mn-lt"/>
                <a:ea typeface="ヒラギノ角ゴ Pro W3" pitchFamily="-110" charset="-128"/>
                <a:cs typeface="Arial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85787" y="857232"/>
            <a:ext cx="8276214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nip Diagonal Corner Rectangle 10"/>
          <p:cNvSpPr/>
          <p:nvPr userDrawn="1"/>
        </p:nvSpPr>
        <p:spPr>
          <a:xfrm flipH="1">
            <a:off x="71406" y="6286529"/>
            <a:ext cx="8173002" cy="500067"/>
          </a:xfrm>
          <a:prstGeom prst="snip2Diag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100" dirty="0">
              <a:solidFill>
                <a:prstClr val="black"/>
              </a:solidFill>
            </a:endParaRPr>
          </a:p>
          <a:p>
            <a:pPr algn="ctr"/>
            <a:endParaRPr lang="en-GB" sz="1100" dirty="0">
              <a:solidFill>
                <a:prstClr val="black"/>
              </a:solidFill>
            </a:endParaRPr>
          </a:p>
        </p:txBody>
      </p:sp>
      <p:pic>
        <p:nvPicPr>
          <p:cNvPr id="18" name="Picture 17" descr="digital green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2844" y="214291"/>
            <a:ext cx="714380" cy="720409"/>
          </a:xfrm>
          <a:prstGeom prst="rect">
            <a:avLst/>
          </a:prstGeom>
        </p:spPr>
      </p:pic>
      <p:pic>
        <p:nvPicPr>
          <p:cNvPr id="13" name="Picture 6" descr="logo_vnz_z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424001" y="6228009"/>
            <a:ext cx="700442" cy="596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одержимое 7"/>
          <p:cNvSpPr>
            <a:spLocks noGrp="1"/>
          </p:cNvSpPr>
          <p:nvPr>
            <p:ph sz="quarter" idx="1"/>
          </p:nvPr>
        </p:nvSpPr>
        <p:spPr>
          <a:xfrm>
            <a:off x="827584" y="1153196"/>
            <a:ext cx="7416824" cy="4896544"/>
          </a:xfr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400">
                <a:latin typeface="+mn-lt"/>
              </a:defRPr>
            </a:lvl1pPr>
            <a:lvl2pPr>
              <a:buFont typeface="Wingdings" pitchFamily="2" charset="2"/>
              <a:buChar char="§"/>
              <a:defRPr sz="2000">
                <a:latin typeface="+mn-lt"/>
              </a:defRPr>
            </a:lvl2pPr>
            <a:lvl3pPr>
              <a:buFont typeface="Wingdings" pitchFamily="2" charset="2"/>
              <a:buChar char="§"/>
              <a:defRPr sz="2000">
                <a:latin typeface="+mn-lt"/>
              </a:defRPr>
            </a:lvl3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827588" y="6235702"/>
            <a:ext cx="7488832" cy="5715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latin typeface="+mn-lt"/>
                <a:cs typeface="Arial" pitchFamily="34" charset="0"/>
              </a:defRPr>
            </a:lvl1pPr>
            <a:lvl2pPr>
              <a:buNone/>
              <a:defRPr sz="1100"/>
            </a:lvl2pPr>
            <a:lvl3pPr>
              <a:buNone/>
              <a:defRPr sz="105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251520" y="6381328"/>
            <a:ext cx="432048" cy="288032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b="1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9DC33451-7B61-4492-A445-E4A074DC0763}" type="slidenum">
              <a:rPr lang="ru-RU" smtClean="0">
                <a:solidFill>
                  <a:prstClr val="black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6" name="Picture 6" descr="logo_v2"/>
          <p:cNvPicPr preferRelativeResize="0"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05" y="72004"/>
            <a:ext cx="855107" cy="855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181154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12"/>
            <a:ext cx="7043208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5013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54" y="2355861"/>
            <a:ext cx="7690114" cy="1384995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1832946217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4050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5002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342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51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5250" b="1" i="1" u="none" strike="noStrike" kern="1200" cap="none" spc="-48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3278700390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m_boo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755775"/>
            <a:ext cx="1614488" cy="1689100"/>
          </a:xfrm>
          <a:prstGeom prst="rect">
            <a:avLst/>
          </a:prstGeom>
          <a:noFill/>
          <a:ln w="50800" cap="sq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F15A4-847C-42D9-B435-FB8430E09AE8}" type="datetime8">
              <a:rPr lang="en-US">
                <a:solidFill>
                  <a:srgbClr val="39302A"/>
                </a:solidFill>
              </a:rPr>
              <a:pPr>
                <a:defRPr/>
              </a:pPr>
              <a:t>1/23/2019 9:48 AM</a:t>
            </a:fld>
            <a:endParaRPr lang="en-US">
              <a:solidFill>
                <a:srgbClr val="39302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9302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54E2B62-9A4C-4BED-83A9-83BB3C224E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82797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m_boo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755775"/>
            <a:ext cx="1614488" cy="1689100"/>
          </a:xfrm>
          <a:prstGeom prst="rect">
            <a:avLst/>
          </a:prstGeom>
          <a:noFill/>
          <a:ln w="50800" cap="sq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F15A4-847C-42D9-B435-FB8430E09AE8}" type="datetime8">
              <a:rPr lang="en-US">
                <a:solidFill>
                  <a:srgbClr val="39302A"/>
                </a:solidFill>
              </a:rPr>
              <a:pPr>
                <a:defRPr/>
              </a:pPr>
              <a:t>1/23/2019 9:48 AM</a:t>
            </a:fld>
            <a:endParaRPr lang="en-US">
              <a:solidFill>
                <a:srgbClr val="39302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9302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54E2B62-9A4C-4BED-83A9-83BB3C224E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02706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m_boo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755775"/>
            <a:ext cx="1614488" cy="1689100"/>
          </a:xfrm>
          <a:prstGeom prst="rect">
            <a:avLst/>
          </a:prstGeom>
          <a:noFill/>
          <a:ln w="50800" cap="sq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F15A4-847C-42D9-B435-FB8430E09AE8}" type="datetime8">
              <a:rPr lang="en-US">
                <a:solidFill>
                  <a:srgbClr val="39302A"/>
                </a:solidFill>
              </a:rPr>
              <a:pPr>
                <a:defRPr/>
              </a:pPr>
              <a:t>1/23/2019 9:48 AM</a:t>
            </a:fld>
            <a:endParaRPr lang="en-US">
              <a:solidFill>
                <a:srgbClr val="39302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9302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54E2B62-9A4C-4BED-83A9-83BB3C224E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68386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94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22051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4600007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E6184C-E14B-4522-AC17-95569162D29F}" type="datetime1">
              <a:rPr lang="ru-RU" altLang="ru-RU">
                <a:solidFill>
                  <a:srgbClr val="FF9900"/>
                </a:solidFill>
              </a:rPr>
              <a:pPr/>
              <a:t>23.01.2019</a:t>
            </a:fld>
            <a:endParaRPr lang="ru-RU" altLang="ru-RU">
              <a:solidFill>
                <a:srgbClr val="FF99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99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>
                <a:solidFill>
                  <a:srgbClr val="FF9900"/>
                </a:solidFill>
              </a:rPr>
              <a:t>Страница </a:t>
            </a:r>
            <a:fld id="{6504FF30-E445-4812-9AEE-38BA9EB7B11C}" type="slidenum">
              <a:rPr lang="ru-RU" altLang="ru-RU">
                <a:solidFill>
                  <a:srgbClr val="FF9900"/>
                </a:solidFill>
              </a:rPr>
              <a:pPr/>
              <a:t>‹#›</a:t>
            </a:fld>
            <a:endParaRPr lang="ru-RU" altLang="ru-RU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151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17CCC8-45AE-4B9A-BBFE-9D1F7241D6CE}" type="datetime1">
              <a:rPr lang="ru-RU" altLang="ru-RU">
                <a:solidFill>
                  <a:srgbClr val="FF9900"/>
                </a:solidFill>
              </a:rPr>
              <a:pPr/>
              <a:t>23.01.2019</a:t>
            </a:fld>
            <a:endParaRPr lang="ru-RU" altLang="ru-RU">
              <a:solidFill>
                <a:srgbClr val="FF99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99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>
                <a:solidFill>
                  <a:srgbClr val="FF9900"/>
                </a:solidFill>
              </a:rPr>
              <a:t>Страница </a:t>
            </a:r>
            <a:fld id="{78B9C6B7-9F8F-4912-9398-7A054945229D}" type="slidenum">
              <a:rPr lang="ru-RU" altLang="ru-RU">
                <a:solidFill>
                  <a:srgbClr val="FF9900"/>
                </a:solidFill>
              </a:rPr>
              <a:pPr/>
              <a:t>‹#›</a:t>
            </a:fld>
            <a:endParaRPr lang="ru-RU" altLang="ru-RU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151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NUL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slideLayout" Target="../slideLayouts/slideLayout43.xml"/><Relationship Id="rId39" Type="http://schemas.openxmlformats.org/officeDocument/2006/relationships/slideLayout" Target="../slideLayouts/slideLayout56.xml"/><Relationship Id="rId3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8.xml"/><Relationship Id="rId34" Type="http://schemas.openxmlformats.org/officeDocument/2006/relationships/slideLayout" Target="../slideLayouts/slideLayout51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slideLayout" Target="../slideLayouts/slideLayout42.xml"/><Relationship Id="rId33" Type="http://schemas.openxmlformats.org/officeDocument/2006/relationships/slideLayout" Target="../slideLayouts/slideLayout50.xml"/><Relationship Id="rId38" Type="http://schemas.openxmlformats.org/officeDocument/2006/relationships/slideLayout" Target="../slideLayouts/slideLayout55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29" Type="http://schemas.openxmlformats.org/officeDocument/2006/relationships/slideLayout" Target="../slideLayouts/slideLayout46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41.xml"/><Relationship Id="rId32" Type="http://schemas.openxmlformats.org/officeDocument/2006/relationships/slideLayout" Target="../slideLayouts/slideLayout49.xml"/><Relationship Id="rId37" Type="http://schemas.openxmlformats.org/officeDocument/2006/relationships/slideLayout" Target="../slideLayouts/slideLayout54.xml"/><Relationship Id="rId40" Type="http://schemas.openxmlformats.org/officeDocument/2006/relationships/theme" Target="../theme/theme2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28" Type="http://schemas.openxmlformats.org/officeDocument/2006/relationships/slideLayout" Target="../slideLayouts/slideLayout45.xml"/><Relationship Id="rId36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31" Type="http://schemas.openxmlformats.org/officeDocument/2006/relationships/slideLayout" Target="../slideLayouts/slideLayout48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44.xml"/><Relationship Id="rId30" Type="http://schemas.openxmlformats.org/officeDocument/2006/relationships/slideLayout" Target="../slideLayouts/slideLayout47.xml"/><Relationship Id="rId35" Type="http://schemas.openxmlformats.org/officeDocument/2006/relationships/slideLayout" Target="../slideLayouts/slideLayout5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59.xml"/><Relationship Id="rId21" Type="http://schemas.openxmlformats.org/officeDocument/2006/relationships/slideLayout" Target="../slideLayouts/slideLayout77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slideLayout" Target="../slideLayouts/slideLayout76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23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66.xml"/><Relationship Id="rId19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Relationship Id="rId22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17" name="Group 8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8434" name="Group 2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8435" name="Group 3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8436" name="Line 4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18437" name="Line 5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18438" name="Line 6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18439" name="Line 7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18440" name="Line 8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18441" name="Line 9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18442" name="Line 10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1844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1844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1844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18446" name="Line 14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18447" name="Line 15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1844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1844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1845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18451" name="Line 19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18452" name="Line 20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1845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1845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1845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18456" name="Line 24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18457" name="Line 25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</p:grpSp>
          <p:grpSp>
            <p:nvGrpSpPr>
              <p:cNvPr id="18458" name="Group 26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8459" name="Line 27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18460" name="Line 28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18461" name="Line 29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18462" name="Line 30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18463" name="Line 31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18464" name="Line 32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18465" name="Line 33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18466" name="Line 34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18467" name="Line 35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18468" name="Line 36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18469" name="Line 37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18470" name="Line 38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18471" name="Line 39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18472" name="Line 40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18473" name="Line 41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18474" name="Line 42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18475" name="Line 43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18476" name="Line 44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18477" name="Line 45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18478" name="Line 46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18479" name="Line 47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18480" name="Line 48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18481" name="Line 49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18482" name="Line 50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18483" name="Line 51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18484" name="Line 52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18485" name="Line 53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18486" name="Line 54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18487" name="Line 55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</p:grpSp>
        </p:grpSp>
        <p:sp>
          <p:nvSpPr>
            <p:cNvPr id="18488" name="Rectangle 56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blipFill dpi="0" rotWithShape="0">
              <a:blip r:embed="rId19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9900"/>
                </a:solidFill>
              </a:endParaRPr>
            </a:p>
          </p:txBody>
        </p:sp>
        <p:grpSp>
          <p:nvGrpSpPr>
            <p:cNvPr id="18489" name="Group 57"/>
            <p:cNvGrpSpPr>
              <a:grpSpLocks/>
            </p:cNvGrpSpPr>
            <p:nvPr/>
          </p:nvGrpSpPr>
          <p:grpSpPr bwMode="auto">
            <a:xfrm>
              <a:off x="2064" y="3984"/>
              <a:ext cx="1920" cy="288"/>
              <a:chOff x="2064" y="3984"/>
              <a:chExt cx="1920" cy="288"/>
            </a:xfrm>
          </p:grpSpPr>
          <p:sp>
            <p:nvSpPr>
              <p:cNvPr id="18490" name="Rectangle 58" descr="60%"/>
              <p:cNvSpPr>
                <a:spLocks noChangeArrowheads="1"/>
              </p:cNvSpPr>
              <p:nvPr userDrawn="1"/>
            </p:nvSpPr>
            <p:spPr bwMode="ltGray">
              <a:xfrm>
                <a:off x="2112" y="4032"/>
                <a:ext cx="1824" cy="192"/>
              </a:xfrm>
              <a:prstGeom prst="rect">
                <a:avLst/>
              </a:prstGeom>
              <a:blipFill dpi="0" rotWithShape="0">
                <a:blip r:embed="rId19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9900"/>
                  </a:solidFill>
                </a:endParaRPr>
              </a:p>
            </p:txBody>
          </p:sp>
          <p:sp>
            <p:nvSpPr>
              <p:cNvPr id="18491" name="Line 59"/>
              <p:cNvSpPr>
                <a:spLocks noChangeShapeType="1"/>
              </p:cNvSpPr>
              <p:nvPr userDrawn="1"/>
            </p:nvSpPr>
            <p:spPr bwMode="ltGray">
              <a:xfrm>
                <a:off x="2064" y="4032"/>
                <a:ext cx="1920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9900"/>
                  </a:solidFill>
                </a:endParaRPr>
              </a:p>
            </p:txBody>
          </p:sp>
          <p:sp>
            <p:nvSpPr>
              <p:cNvPr id="18492" name="Line 60"/>
              <p:cNvSpPr>
                <a:spLocks noChangeShapeType="1"/>
              </p:cNvSpPr>
              <p:nvPr userDrawn="1"/>
            </p:nvSpPr>
            <p:spPr bwMode="ltGray">
              <a:xfrm>
                <a:off x="2064" y="4224"/>
                <a:ext cx="1920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9900"/>
                  </a:solidFill>
                </a:endParaRPr>
              </a:p>
            </p:txBody>
          </p:sp>
          <p:sp>
            <p:nvSpPr>
              <p:cNvPr id="18493" name="Line 61"/>
              <p:cNvSpPr>
                <a:spLocks noChangeShapeType="1"/>
              </p:cNvSpPr>
              <p:nvPr userDrawn="1"/>
            </p:nvSpPr>
            <p:spPr bwMode="ltGray">
              <a:xfrm>
                <a:off x="2112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9900"/>
                  </a:solidFill>
                </a:endParaRPr>
              </a:p>
            </p:txBody>
          </p:sp>
          <p:sp>
            <p:nvSpPr>
              <p:cNvPr id="18494" name="Line 62"/>
              <p:cNvSpPr>
                <a:spLocks noChangeShapeType="1"/>
              </p:cNvSpPr>
              <p:nvPr userDrawn="1"/>
            </p:nvSpPr>
            <p:spPr bwMode="ltGray">
              <a:xfrm>
                <a:off x="3936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9900"/>
                  </a:solidFill>
                </a:endParaRPr>
              </a:p>
            </p:txBody>
          </p:sp>
        </p:grpSp>
        <p:grpSp>
          <p:nvGrpSpPr>
            <p:cNvPr id="18495" name="Group 63"/>
            <p:cNvGrpSpPr>
              <a:grpSpLocks/>
            </p:cNvGrpSpPr>
            <p:nvPr/>
          </p:nvGrpSpPr>
          <p:grpSpPr bwMode="auto">
            <a:xfrm>
              <a:off x="4512" y="3984"/>
              <a:ext cx="912" cy="288"/>
              <a:chOff x="4512" y="3984"/>
              <a:chExt cx="912" cy="288"/>
            </a:xfrm>
          </p:grpSpPr>
          <p:sp>
            <p:nvSpPr>
              <p:cNvPr id="18496" name="Rectangle 64" descr="60%"/>
              <p:cNvSpPr>
                <a:spLocks noChangeArrowheads="1"/>
              </p:cNvSpPr>
              <p:nvPr userDrawn="1"/>
            </p:nvSpPr>
            <p:spPr bwMode="ltGray">
              <a:xfrm>
                <a:off x="4560" y="4032"/>
                <a:ext cx="816" cy="192"/>
              </a:xfrm>
              <a:prstGeom prst="rect">
                <a:avLst/>
              </a:prstGeom>
              <a:blipFill dpi="0" rotWithShape="0">
                <a:blip r:embed="rId19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9900"/>
                  </a:solidFill>
                </a:endParaRPr>
              </a:p>
            </p:txBody>
          </p:sp>
          <p:sp>
            <p:nvSpPr>
              <p:cNvPr id="18497" name="Line 65"/>
              <p:cNvSpPr>
                <a:spLocks noChangeShapeType="1"/>
              </p:cNvSpPr>
              <p:nvPr userDrawn="1"/>
            </p:nvSpPr>
            <p:spPr bwMode="ltGray">
              <a:xfrm>
                <a:off x="4512" y="4032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9900"/>
                  </a:solidFill>
                </a:endParaRPr>
              </a:p>
            </p:txBody>
          </p:sp>
          <p:sp>
            <p:nvSpPr>
              <p:cNvPr id="18498" name="Line 66"/>
              <p:cNvSpPr>
                <a:spLocks noChangeShapeType="1"/>
              </p:cNvSpPr>
              <p:nvPr userDrawn="1"/>
            </p:nvSpPr>
            <p:spPr bwMode="ltGray">
              <a:xfrm>
                <a:off x="4512" y="4224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9900"/>
                  </a:solidFill>
                </a:endParaRPr>
              </a:p>
            </p:txBody>
          </p:sp>
          <p:sp>
            <p:nvSpPr>
              <p:cNvPr id="18499" name="Line 67"/>
              <p:cNvSpPr>
                <a:spLocks noChangeShapeType="1"/>
              </p:cNvSpPr>
              <p:nvPr userDrawn="1"/>
            </p:nvSpPr>
            <p:spPr bwMode="ltGray">
              <a:xfrm>
                <a:off x="4560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9900"/>
                  </a:solidFill>
                </a:endParaRPr>
              </a:p>
            </p:txBody>
          </p:sp>
          <p:sp>
            <p:nvSpPr>
              <p:cNvPr id="18500" name="Line 68"/>
              <p:cNvSpPr>
                <a:spLocks noChangeShapeType="1"/>
              </p:cNvSpPr>
              <p:nvPr userDrawn="1"/>
            </p:nvSpPr>
            <p:spPr bwMode="ltGray">
              <a:xfrm>
                <a:off x="5376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9900"/>
                  </a:solidFill>
                </a:endParaRPr>
              </a:p>
            </p:txBody>
          </p:sp>
        </p:grpSp>
        <p:grpSp>
          <p:nvGrpSpPr>
            <p:cNvPr id="18501" name="Group 69"/>
            <p:cNvGrpSpPr>
              <a:grpSpLocks/>
            </p:cNvGrpSpPr>
            <p:nvPr/>
          </p:nvGrpSpPr>
          <p:grpSpPr bwMode="auto">
            <a:xfrm>
              <a:off x="624" y="3984"/>
              <a:ext cx="912" cy="288"/>
              <a:chOff x="624" y="3984"/>
              <a:chExt cx="912" cy="288"/>
            </a:xfrm>
          </p:grpSpPr>
          <p:sp>
            <p:nvSpPr>
              <p:cNvPr id="18502" name="Rectangle 70" descr="60%"/>
              <p:cNvSpPr>
                <a:spLocks noChangeArrowheads="1"/>
              </p:cNvSpPr>
              <p:nvPr userDrawn="1"/>
            </p:nvSpPr>
            <p:spPr bwMode="ltGray">
              <a:xfrm>
                <a:off x="672" y="4032"/>
                <a:ext cx="816" cy="192"/>
              </a:xfrm>
              <a:prstGeom prst="rect">
                <a:avLst/>
              </a:prstGeom>
              <a:blipFill dpi="0" rotWithShape="0">
                <a:blip r:embed="rId19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9900"/>
                  </a:solidFill>
                </a:endParaRPr>
              </a:p>
            </p:txBody>
          </p:sp>
          <p:sp>
            <p:nvSpPr>
              <p:cNvPr id="18503" name="Line 71"/>
              <p:cNvSpPr>
                <a:spLocks noChangeShapeType="1"/>
              </p:cNvSpPr>
              <p:nvPr userDrawn="1"/>
            </p:nvSpPr>
            <p:spPr bwMode="ltGray">
              <a:xfrm>
                <a:off x="624" y="4032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9900"/>
                  </a:solidFill>
                </a:endParaRPr>
              </a:p>
            </p:txBody>
          </p:sp>
          <p:sp>
            <p:nvSpPr>
              <p:cNvPr id="18504" name="Line 72"/>
              <p:cNvSpPr>
                <a:spLocks noChangeShapeType="1"/>
              </p:cNvSpPr>
              <p:nvPr userDrawn="1"/>
            </p:nvSpPr>
            <p:spPr bwMode="ltGray">
              <a:xfrm>
                <a:off x="624" y="4224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9900"/>
                  </a:solidFill>
                </a:endParaRPr>
              </a:p>
            </p:txBody>
          </p:sp>
          <p:sp>
            <p:nvSpPr>
              <p:cNvPr id="18505" name="Line 73"/>
              <p:cNvSpPr>
                <a:spLocks noChangeShapeType="1"/>
              </p:cNvSpPr>
              <p:nvPr userDrawn="1"/>
            </p:nvSpPr>
            <p:spPr bwMode="ltGray">
              <a:xfrm>
                <a:off x="672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9900"/>
                  </a:solidFill>
                </a:endParaRPr>
              </a:p>
            </p:txBody>
          </p:sp>
          <p:sp>
            <p:nvSpPr>
              <p:cNvPr id="18506" name="Line 74"/>
              <p:cNvSpPr>
                <a:spLocks noChangeShapeType="1"/>
              </p:cNvSpPr>
              <p:nvPr userDrawn="1"/>
            </p:nvSpPr>
            <p:spPr bwMode="ltGray">
              <a:xfrm>
                <a:off x="1488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9900"/>
                  </a:solidFill>
                </a:endParaRPr>
              </a:p>
            </p:txBody>
          </p:sp>
        </p:grpSp>
        <p:sp>
          <p:nvSpPr>
            <p:cNvPr id="18512" name="Line 80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9900"/>
                </a:solidFill>
              </a:endParaRPr>
            </a:p>
          </p:txBody>
        </p:sp>
        <p:grpSp>
          <p:nvGrpSpPr>
            <p:cNvPr id="18513" name="Group 81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8514" name="Line 82"/>
              <p:cNvSpPr>
                <a:spLocks noChangeShapeType="1"/>
              </p:cNvSpPr>
              <p:nvPr/>
            </p:nvSpPr>
            <p:spPr bwMode="ltGray">
              <a:xfrm flipH="1">
                <a:off x="96" y="1037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9900"/>
                  </a:solidFill>
                </a:endParaRPr>
              </a:p>
            </p:txBody>
          </p:sp>
          <p:sp>
            <p:nvSpPr>
              <p:cNvPr id="18515" name="Line 83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9900"/>
                  </a:solidFill>
                </a:endParaRPr>
              </a:p>
            </p:txBody>
          </p:sp>
          <p:sp>
            <p:nvSpPr>
              <p:cNvPr id="18516" name="Arc 84"/>
              <p:cNvSpPr>
                <a:spLocks/>
              </p:cNvSpPr>
              <p:nvPr/>
            </p:nvSpPr>
            <p:spPr bwMode="ltGray">
              <a:xfrm flipH="1">
                <a:off x="217" y="916"/>
                <a:ext cx="239" cy="239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9900"/>
                  </a:solidFill>
                </a:endParaRPr>
              </a:p>
            </p:txBody>
          </p:sp>
        </p:grpSp>
      </p:grpSp>
      <p:sp>
        <p:nvSpPr>
          <p:cNvPr id="18507" name="Rectangle 75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8508" name="Rectangle 76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8509" name="Rectangle 7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A8424E-744F-4B4D-AB4D-4597F042078A}" type="datetime1">
              <a:rPr lang="ru-RU" altLang="ru-RU">
                <a:solidFill>
                  <a:srgbClr val="FF99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23.01.2019</a:t>
            </a:fld>
            <a:endParaRPr lang="ru-RU" altLang="ru-RU">
              <a:solidFill>
                <a:srgbClr val="FF9900"/>
              </a:solidFill>
            </a:endParaRPr>
          </a:p>
        </p:txBody>
      </p:sp>
      <p:sp>
        <p:nvSpPr>
          <p:cNvPr id="18510" name="Rectangle 7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1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FF9900"/>
              </a:solidFill>
            </a:endParaRPr>
          </a:p>
        </p:txBody>
      </p:sp>
      <p:sp>
        <p:nvSpPr>
          <p:cNvPr id="18511" name="Rectangle 7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srgbClr val="FF9900"/>
                </a:solidFill>
              </a:rPr>
              <a:t>Страница </a:t>
            </a:r>
            <a:fld id="{AA98A027-3BEB-43CA-8953-A422532D6C0B}" type="slidenum">
              <a:rPr lang="ru-RU" altLang="ru-RU">
                <a:solidFill>
                  <a:srgbClr val="FF99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632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cs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cs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cs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cs typeface="Tahoma" charset="0"/>
        </a:defRPr>
      </a:lvl5pPr>
      <a:lvl6pPr marL="457177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cs typeface="Tahoma" charset="0"/>
        </a:defRPr>
      </a:lvl6pPr>
      <a:lvl7pPr marL="914353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cs typeface="Tahoma" charset="0"/>
        </a:defRPr>
      </a:lvl7pPr>
      <a:lvl8pPr marL="137153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cs typeface="Tahoma" charset="0"/>
        </a:defRPr>
      </a:lvl8pPr>
      <a:lvl9pPr marL="1828706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cs typeface="Tahoma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12" indent="-285736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2942" indent="-2285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118" indent="-228588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295" indent="-228588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5pPr>
      <a:lvl6pPr marL="2514471" indent="-228588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6pPr>
      <a:lvl7pPr marL="2971648" indent="-228588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7pPr>
      <a:lvl8pPr marL="3428825" indent="-228588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8pPr>
      <a:lvl9pPr marL="3886001" indent="-228588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fld id="{FB476794-D079-41CB-B608-086A9F4513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6CAC84F3-FD6D-4795-8579-4F544B6AF7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367" name="Rectangle 7" descr="Gold bar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5369" name="Rectangle 9" descr="Orange bar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70" name="Rectangle 10" descr="Slate bar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732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  <p:sldLayoutId id="2147483699" r:id="rId21"/>
    <p:sldLayoutId id="2147483700" r:id="rId22"/>
    <p:sldLayoutId id="2147483701" r:id="rId23"/>
    <p:sldLayoutId id="2147483702" r:id="rId24"/>
    <p:sldLayoutId id="2147483703" r:id="rId25"/>
    <p:sldLayoutId id="2147483704" r:id="rId26"/>
    <p:sldLayoutId id="2147483705" r:id="rId27"/>
    <p:sldLayoutId id="2147483706" r:id="rId28"/>
    <p:sldLayoutId id="2147483707" r:id="rId29"/>
    <p:sldLayoutId id="2147483708" r:id="rId30"/>
    <p:sldLayoutId id="2147483709" r:id="rId31"/>
    <p:sldLayoutId id="2147483710" r:id="rId32"/>
    <p:sldLayoutId id="2147483711" r:id="rId33"/>
    <p:sldLayoutId id="2147483712" r:id="rId34"/>
    <p:sldLayoutId id="2147483713" r:id="rId35"/>
    <p:sldLayoutId id="2147483714" r:id="rId36"/>
    <p:sldLayoutId id="2147483715" r:id="rId37"/>
    <p:sldLayoutId id="2147483716" r:id="rId38"/>
    <p:sldLayoutId id="2147483717" r:id="rId3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2" y="152400"/>
            <a:ext cx="7859216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11560" y="6381328"/>
            <a:ext cx="5688632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>
              <a:solidFill>
                <a:srgbClr val="212745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8" y="6467477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851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  <p:sldLayoutId id="2147483736" r:id="rId18"/>
    <p:sldLayoutId id="2147483737" r:id="rId19"/>
    <p:sldLayoutId id="2147483738" r:id="rId20"/>
    <p:sldLayoutId id="2147483739" r:id="rId21"/>
    <p:sldLayoutId id="2147483740" r:id="rId22"/>
    <p:sldLayoutId id="2147483741" r:id="rId23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Flag_of_Mordovia.svg?uselang=ru" TargetMode="External"/><Relationship Id="rId13" Type="http://schemas.openxmlformats.org/officeDocument/2006/relationships/image" Target="../media/image30.png"/><Relationship Id="rId18" Type="http://schemas.openxmlformats.org/officeDocument/2006/relationships/hyperlink" Target="https://commons.wikimedia.org/wiki/File:Flag_of_Samara_Oblast.svg?uselang=ru" TargetMode="External"/><Relationship Id="rId26" Type="http://schemas.openxmlformats.org/officeDocument/2006/relationships/hyperlink" Target="https://commons.wikimedia.org/wiki/File:Flag_of_Ulyanovsk_Oblast.svg?uselang=ru" TargetMode="External"/><Relationship Id="rId3" Type="http://schemas.openxmlformats.org/officeDocument/2006/relationships/image" Target="../media/image25.png"/><Relationship Id="rId21" Type="http://schemas.openxmlformats.org/officeDocument/2006/relationships/image" Target="../media/image34.png"/><Relationship Id="rId7" Type="http://schemas.openxmlformats.org/officeDocument/2006/relationships/image" Target="../media/image27.png"/><Relationship Id="rId12" Type="http://schemas.openxmlformats.org/officeDocument/2006/relationships/hyperlink" Target="https://commons.wikimedia.org/wiki/File:Flag_of_Orenburg_Oblast.svg?uselang=ru" TargetMode="External"/><Relationship Id="rId17" Type="http://schemas.openxmlformats.org/officeDocument/2006/relationships/image" Target="../media/image32.png"/><Relationship Id="rId25" Type="http://schemas.openxmlformats.org/officeDocument/2006/relationships/image" Target="../media/image36.png"/><Relationship Id="rId2" Type="http://schemas.openxmlformats.org/officeDocument/2006/relationships/hyperlink" Target="https://commons.wikimedia.org/wiki/File:Flag_of_Bashkortostan.svg?uselang=ru" TargetMode="External"/><Relationship Id="rId16" Type="http://schemas.openxmlformats.org/officeDocument/2006/relationships/hyperlink" Target="https://commons.wikimedia.org/wiki/File:Flag_of_Perm_Krai.svg?uselang=ru" TargetMode="External"/><Relationship Id="rId20" Type="http://schemas.openxmlformats.org/officeDocument/2006/relationships/hyperlink" Target="https://commons.wikimedia.org/wiki/File:Flag_of_Saratov_Oblast.svg?uselang=ru" TargetMode="External"/><Relationship Id="rId29" Type="http://schemas.openxmlformats.org/officeDocument/2006/relationships/image" Target="../media/image38.png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commons.wikimedia.org/wiki/File:Flag_of_Mari_El_(2011).png?uselang=ru" TargetMode="External"/><Relationship Id="rId11" Type="http://schemas.openxmlformats.org/officeDocument/2006/relationships/image" Target="../media/image29.png"/><Relationship Id="rId24" Type="http://schemas.openxmlformats.org/officeDocument/2006/relationships/hyperlink" Target="https://commons.wikimedia.org/wiki/File:Flag_of_Udmurtia.svg?uselang=ru" TargetMode="External"/><Relationship Id="rId5" Type="http://schemas.openxmlformats.org/officeDocument/2006/relationships/image" Target="../media/image26.png"/><Relationship Id="rId15" Type="http://schemas.openxmlformats.org/officeDocument/2006/relationships/image" Target="../media/image31.png"/><Relationship Id="rId23" Type="http://schemas.openxmlformats.org/officeDocument/2006/relationships/image" Target="../media/image35.png"/><Relationship Id="rId28" Type="http://schemas.openxmlformats.org/officeDocument/2006/relationships/hyperlink" Target="https://commons.wikimedia.org/wiki/File:Flag_of_Chuvashia.svg?uselang=ru" TargetMode="External"/><Relationship Id="rId10" Type="http://schemas.openxmlformats.org/officeDocument/2006/relationships/hyperlink" Target="https://commons.wikimedia.org/wiki/File:Flag_of_Nizhny_Novgorod_Region.svg?uselang=ru" TargetMode="External"/><Relationship Id="rId19" Type="http://schemas.openxmlformats.org/officeDocument/2006/relationships/image" Target="../media/image33.png"/><Relationship Id="rId4" Type="http://schemas.openxmlformats.org/officeDocument/2006/relationships/hyperlink" Target="https://commons.wikimedia.org/wiki/File:Flag_of_Kirov_Oblast.svg?uselang=ru" TargetMode="External"/><Relationship Id="rId9" Type="http://schemas.openxmlformats.org/officeDocument/2006/relationships/image" Target="../media/image28.png"/><Relationship Id="rId14" Type="http://schemas.openxmlformats.org/officeDocument/2006/relationships/hyperlink" Target="https://commons.wikimedia.org/wiki/File:Flag_of_Penza_Oblast.svg?uselang=ru" TargetMode="External"/><Relationship Id="rId22" Type="http://schemas.openxmlformats.org/officeDocument/2006/relationships/hyperlink" Target="https://commons.wikimedia.org/wiki/File:Flag_of_Tatarstan.svg?uselang=ru" TargetMode="External"/><Relationship Id="rId27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0778955-5511-4CB4-B4EE-2B5CF0E9BDB3}"/>
              </a:ext>
            </a:extLst>
          </p:cNvPr>
          <p:cNvSpPr/>
          <p:nvPr/>
        </p:nvSpPr>
        <p:spPr>
          <a:xfrm>
            <a:off x="1187626" y="709701"/>
            <a:ext cx="4248472" cy="462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chemeClr val="accent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Московский Политехнический университет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D1662E44-56FC-4242-939A-870501615A70}"/>
              </a:ext>
            </a:extLst>
          </p:cNvPr>
          <p:cNvSpPr/>
          <p:nvPr/>
        </p:nvSpPr>
        <p:spPr>
          <a:xfrm>
            <a:off x="0" y="-27295"/>
            <a:ext cx="9144000" cy="285728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B07E055A-1EC2-43C4-A77D-0BD42E11DF70}"/>
              </a:ext>
            </a:extLst>
          </p:cNvPr>
          <p:cNvSpPr txBox="1">
            <a:spLocks/>
          </p:cNvSpPr>
          <p:nvPr/>
        </p:nvSpPr>
        <p:spPr bwMode="auto">
          <a:xfrm>
            <a:off x="840861" y="4077072"/>
            <a:ext cx="7738542" cy="14310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/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cs typeface="Tahoma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cs typeface="Tahoma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cs typeface="Tahoma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cs typeface="Tahoma" charset="0"/>
              </a:defRPr>
            </a:lvl5pPr>
            <a:lvl6pPr marL="457177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cs typeface="Tahoma" charset="0"/>
              </a:defRPr>
            </a:lvl6pPr>
            <a:lvl7pPr marL="914353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cs typeface="Tahoma" charset="0"/>
              </a:defRPr>
            </a:lvl7pPr>
            <a:lvl8pPr marL="137153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cs typeface="Tahoma" charset="0"/>
              </a:defRPr>
            </a:lvl8pPr>
            <a:lvl9pPr marL="1828706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cs typeface="Tahoma" charset="0"/>
              </a:defRPr>
            </a:lvl9pPr>
          </a:lstStyle>
          <a:p>
            <a:r>
              <a:rPr lang="ru-RU" sz="20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Внедрение демонстрационного экзамена в профессиональных образовательных организациях»</a:t>
            </a:r>
            <a:endParaRPr lang="ru-RU" sz="2400" b="1" kern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A37C99D4-82E8-47B7-92B1-653231031ADF}"/>
              </a:ext>
            </a:extLst>
          </p:cNvPr>
          <p:cNvSpPr/>
          <p:nvPr/>
        </p:nvSpPr>
        <p:spPr>
          <a:xfrm>
            <a:off x="810054" y="1779749"/>
            <a:ext cx="7700769" cy="1276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ln/>
                <a:solidFill>
                  <a:srgbClr val="C00000"/>
                </a:solidFill>
              </a:rPr>
              <a:t>Государственные аттестационные испытания:</a:t>
            </a:r>
          </a:p>
        </p:txBody>
      </p:sp>
      <p:pic>
        <p:nvPicPr>
          <p:cNvPr id="13" name="Picture 2" descr="https://avatars.mds.yandex.net/get-altay/236825/2a0000015dcb6c3e1b7537837b7616440776/X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49" y="685547"/>
            <a:ext cx="508500" cy="51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748" y="486630"/>
            <a:ext cx="2576532" cy="85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Багетная рамка 6"/>
          <p:cNvSpPr/>
          <p:nvPr/>
        </p:nvSpPr>
        <p:spPr>
          <a:xfrm>
            <a:off x="6804248" y="6093296"/>
            <a:ext cx="2088232" cy="72008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062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6BD6D57-B92D-4DFB-8CA1-9C8374EB2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819522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Количество представителей работодателей, выступающих в роли экспертов по оценке результатов демонстрационного экзамена по регионам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E451CF29-573A-48A7-AE00-B49EB0E87D95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15294981"/>
              </p:ext>
            </p:extLst>
          </p:nvPr>
        </p:nvGraphicFramePr>
        <p:xfrm>
          <a:off x="323528" y="1052736"/>
          <a:ext cx="8640961" cy="5753573"/>
        </p:xfrm>
        <a:graphic>
          <a:graphicData uri="http://schemas.openxmlformats.org/drawingml/2006/table">
            <a:tbl>
              <a:tblPr firstRow="1" firstCol="1" bandRow="1">
                <a:tableStyleId>{74C1A8A3-306A-4EB7-A6B1-4F7E0EB9C5D6}</a:tableStyleId>
              </a:tblPr>
              <a:tblGrid>
                <a:gridCol w="3596368">
                  <a:extLst>
                    <a:ext uri="{9D8B030D-6E8A-4147-A177-3AD203B41FA5}">
                      <a16:colId xmlns="" xmlns:a16="http://schemas.microsoft.com/office/drawing/2014/main" val="1832571859"/>
                    </a:ext>
                  </a:extLst>
                </a:gridCol>
                <a:gridCol w="1681530">
                  <a:extLst>
                    <a:ext uri="{9D8B030D-6E8A-4147-A177-3AD203B41FA5}">
                      <a16:colId xmlns="" xmlns:a16="http://schemas.microsoft.com/office/drawing/2014/main" val="2388596605"/>
                    </a:ext>
                  </a:extLst>
                </a:gridCol>
                <a:gridCol w="1553645">
                  <a:extLst>
                    <a:ext uri="{9D8B030D-6E8A-4147-A177-3AD203B41FA5}">
                      <a16:colId xmlns="" xmlns:a16="http://schemas.microsoft.com/office/drawing/2014/main" val="3906462821"/>
                    </a:ext>
                  </a:extLst>
                </a:gridCol>
                <a:gridCol w="1809418">
                  <a:extLst>
                    <a:ext uri="{9D8B030D-6E8A-4147-A177-3AD203B41FA5}">
                      <a16:colId xmlns="" xmlns:a16="http://schemas.microsoft.com/office/drawing/2014/main" val="1409537342"/>
                    </a:ext>
                  </a:extLst>
                </a:gridCol>
              </a:tblGrid>
              <a:tr h="6199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</a:rPr>
                        <a:t>Субъект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РФ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Эксперты – представители работодателей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Общее количество экспертов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% соотношение участия работодателей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/>
                </a:tc>
                <a:extLst>
                  <a:ext uri="{0D108BD9-81ED-4DB2-BD59-A6C34878D82A}">
                    <a16:rowId xmlns="" xmlns:a16="http://schemas.microsoft.com/office/drawing/2014/main" val="1037978629"/>
                  </a:ext>
                </a:extLst>
              </a:tr>
              <a:tr h="20274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Воронежская область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38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17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17,6%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/>
                </a:tc>
                <a:extLst>
                  <a:ext uri="{0D108BD9-81ED-4DB2-BD59-A6C34878D82A}">
                    <a16:rowId xmlns="" xmlns:a16="http://schemas.microsoft.com/office/drawing/2014/main" val="1325854913"/>
                  </a:ext>
                </a:extLst>
              </a:tr>
              <a:tr h="20274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г. Москва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38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23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49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47%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/>
                </a:tc>
                <a:extLst>
                  <a:ext uri="{0D108BD9-81ED-4DB2-BD59-A6C34878D82A}">
                    <a16:rowId xmlns="" xmlns:a16="http://schemas.microsoft.com/office/drawing/2014/main" val="2303189138"/>
                  </a:ext>
                </a:extLst>
              </a:tr>
              <a:tr h="20274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г. Санкт-Петербург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38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11%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/>
                </a:tc>
                <a:extLst>
                  <a:ext uri="{0D108BD9-81ED-4DB2-BD59-A6C34878D82A}">
                    <a16:rowId xmlns="" xmlns:a16="http://schemas.microsoft.com/office/drawing/2014/main" val="2319401536"/>
                  </a:ext>
                </a:extLst>
              </a:tr>
              <a:tr h="20274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Карачаево-Черкесская республика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38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---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---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/>
                </a:tc>
                <a:extLst>
                  <a:ext uri="{0D108BD9-81ED-4DB2-BD59-A6C34878D82A}">
                    <a16:rowId xmlns="" xmlns:a16="http://schemas.microsoft.com/office/drawing/2014/main" val="2239855738"/>
                  </a:ext>
                </a:extLst>
              </a:tr>
              <a:tr h="20274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Кемеровская область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38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13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23%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/>
                </a:tc>
                <a:extLst>
                  <a:ext uri="{0D108BD9-81ED-4DB2-BD59-A6C34878D82A}">
                    <a16:rowId xmlns="" xmlns:a16="http://schemas.microsoft.com/office/drawing/2014/main" val="3828212518"/>
                  </a:ext>
                </a:extLst>
              </a:tr>
              <a:tr h="20274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Красноярский край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38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18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5%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/>
                </a:tc>
                <a:extLst>
                  <a:ext uri="{0D108BD9-81ED-4DB2-BD59-A6C34878D82A}">
                    <a16:rowId xmlns="" xmlns:a16="http://schemas.microsoft.com/office/drawing/2014/main" val="1053667959"/>
                  </a:ext>
                </a:extLst>
              </a:tr>
              <a:tr h="20274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Московская область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38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58,3%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/>
                </a:tc>
                <a:extLst>
                  <a:ext uri="{0D108BD9-81ED-4DB2-BD59-A6C34878D82A}">
                    <a16:rowId xmlns="" xmlns:a16="http://schemas.microsoft.com/office/drawing/2014/main" val="1461935567"/>
                  </a:ext>
                </a:extLst>
              </a:tr>
              <a:tr h="20274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Нижегородская область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38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---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---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/>
                </a:tc>
                <a:extLst>
                  <a:ext uri="{0D108BD9-81ED-4DB2-BD59-A6C34878D82A}">
                    <a16:rowId xmlns="" xmlns:a16="http://schemas.microsoft.com/office/drawing/2014/main" val="398075982"/>
                  </a:ext>
                </a:extLst>
              </a:tr>
              <a:tr h="20274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Омская область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38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66,7%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/>
                </a:tc>
                <a:extLst>
                  <a:ext uri="{0D108BD9-81ED-4DB2-BD59-A6C34878D82A}">
                    <a16:rowId xmlns="" xmlns:a16="http://schemas.microsoft.com/office/drawing/2014/main" val="2153158662"/>
                  </a:ext>
                </a:extLst>
              </a:tr>
              <a:tr h="20274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Республика Коми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38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30%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/>
                </a:tc>
                <a:extLst>
                  <a:ext uri="{0D108BD9-81ED-4DB2-BD59-A6C34878D82A}">
                    <a16:rowId xmlns="" xmlns:a16="http://schemas.microsoft.com/office/drawing/2014/main" val="29098849"/>
                  </a:ext>
                </a:extLst>
              </a:tr>
              <a:tr h="20274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Республика Марий Эл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38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60%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/>
                </a:tc>
                <a:extLst>
                  <a:ext uri="{0D108BD9-81ED-4DB2-BD59-A6C34878D82A}">
                    <a16:rowId xmlns="" xmlns:a16="http://schemas.microsoft.com/office/drawing/2014/main" val="4000739251"/>
                  </a:ext>
                </a:extLst>
              </a:tr>
              <a:tr h="20274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Республика Мордовия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38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64,3%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/>
                </a:tc>
                <a:extLst>
                  <a:ext uri="{0D108BD9-81ED-4DB2-BD59-A6C34878D82A}">
                    <a16:rowId xmlns="" xmlns:a16="http://schemas.microsoft.com/office/drawing/2014/main" val="911166899"/>
                  </a:ext>
                </a:extLst>
              </a:tr>
              <a:tr h="20274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Республика Саха (Якутия)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38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72,7%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/>
                </a:tc>
                <a:extLst>
                  <a:ext uri="{0D108BD9-81ED-4DB2-BD59-A6C34878D82A}">
                    <a16:rowId xmlns="" xmlns:a16="http://schemas.microsoft.com/office/drawing/2014/main" val="95096725"/>
                  </a:ext>
                </a:extLst>
              </a:tr>
              <a:tr h="20274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Республика Тыва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38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---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---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/>
                </a:tc>
                <a:extLst>
                  <a:ext uri="{0D108BD9-81ED-4DB2-BD59-A6C34878D82A}">
                    <a16:rowId xmlns="" xmlns:a16="http://schemas.microsoft.com/office/drawing/2014/main" val="3319127137"/>
                  </a:ext>
                </a:extLst>
              </a:tr>
              <a:tr h="20274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Ростовская область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38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23%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/>
                </a:tc>
                <a:extLst>
                  <a:ext uri="{0D108BD9-81ED-4DB2-BD59-A6C34878D82A}">
                    <a16:rowId xmlns="" xmlns:a16="http://schemas.microsoft.com/office/drawing/2014/main" val="3728558198"/>
                  </a:ext>
                </a:extLst>
              </a:tr>
              <a:tr h="20274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Саратовская область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38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---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---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/>
                </a:tc>
                <a:extLst>
                  <a:ext uri="{0D108BD9-81ED-4DB2-BD59-A6C34878D82A}">
                    <a16:rowId xmlns="" xmlns:a16="http://schemas.microsoft.com/office/drawing/2014/main" val="1633425367"/>
                  </a:ext>
                </a:extLst>
              </a:tr>
              <a:tr h="20274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Свердловская область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38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38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36,8%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/>
                </a:tc>
                <a:extLst>
                  <a:ext uri="{0D108BD9-81ED-4DB2-BD59-A6C34878D82A}">
                    <a16:rowId xmlns="" xmlns:a16="http://schemas.microsoft.com/office/drawing/2014/main" val="4033921406"/>
                  </a:ext>
                </a:extLst>
              </a:tr>
              <a:tr h="20274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Тамбовская область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38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---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---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/>
                </a:tc>
                <a:extLst>
                  <a:ext uri="{0D108BD9-81ED-4DB2-BD59-A6C34878D82A}">
                    <a16:rowId xmlns="" xmlns:a16="http://schemas.microsoft.com/office/drawing/2014/main" val="1993668596"/>
                  </a:ext>
                </a:extLst>
              </a:tr>
              <a:tr h="20274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Тульская область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38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25%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/>
                </a:tc>
                <a:extLst>
                  <a:ext uri="{0D108BD9-81ED-4DB2-BD59-A6C34878D82A}">
                    <a16:rowId xmlns="" xmlns:a16="http://schemas.microsoft.com/office/drawing/2014/main" val="4209834130"/>
                  </a:ext>
                </a:extLst>
              </a:tr>
              <a:tr h="20274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Тюменская область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38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35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22,9%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/>
                </a:tc>
                <a:extLst>
                  <a:ext uri="{0D108BD9-81ED-4DB2-BD59-A6C34878D82A}">
                    <a16:rowId xmlns="" xmlns:a16="http://schemas.microsoft.com/office/drawing/2014/main" val="1173261399"/>
                  </a:ext>
                </a:extLst>
              </a:tr>
              <a:tr h="20274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ХМАО - Югра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38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100%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/>
                </a:tc>
                <a:extLst>
                  <a:ext uri="{0D108BD9-81ED-4DB2-BD59-A6C34878D82A}">
                    <a16:rowId xmlns="" xmlns:a16="http://schemas.microsoft.com/office/drawing/2014/main" val="1672867955"/>
                  </a:ext>
                </a:extLst>
              </a:tr>
              <a:tr h="20274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Челябинская область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38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42,9%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/>
                </a:tc>
                <a:extLst>
                  <a:ext uri="{0D108BD9-81ED-4DB2-BD59-A6C34878D82A}">
                    <a16:rowId xmlns="" xmlns:a16="http://schemas.microsoft.com/office/drawing/2014/main" val="503807264"/>
                  </a:ext>
                </a:extLst>
              </a:tr>
              <a:tr h="20274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Чеченская республика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38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---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---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/>
                </a:tc>
                <a:extLst>
                  <a:ext uri="{0D108BD9-81ED-4DB2-BD59-A6C34878D82A}">
                    <a16:rowId xmlns="" xmlns:a16="http://schemas.microsoft.com/office/drawing/2014/main" val="619744340"/>
                  </a:ext>
                </a:extLst>
              </a:tr>
              <a:tr h="20274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Чувашская республика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38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29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24%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/>
                </a:tc>
                <a:extLst>
                  <a:ext uri="{0D108BD9-81ED-4DB2-BD59-A6C34878D82A}">
                    <a16:rowId xmlns="" xmlns:a16="http://schemas.microsoft.com/office/drawing/2014/main" val="3667762912"/>
                  </a:ext>
                </a:extLst>
              </a:tr>
              <a:tr h="20274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Итого: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38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111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343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32,4%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/>
                </a:tc>
                <a:extLst>
                  <a:ext uri="{0D108BD9-81ED-4DB2-BD59-A6C34878D82A}">
                    <a16:rowId xmlns="" xmlns:a16="http://schemas.microsoft.com/office/drawing/2014/main" val="229683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541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33194" y="1308760"/>
            <a:ext cx="8640960" cy="5256584"/>
          </a:xfrm>
          <a:prstGeom prst="rect">
            <a:avLst/>
          </a:prstGeom>
          <a:solidFill>
            <a:schemeClr val="accent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9900">
                  <a:lumMod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6200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ln w="1905"/>
                <a:solidFill>
                  <a:srgbClr val="33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НОВЫЕ ВЫЗОВЫ ДЛЯ ОБРАЗОВАТЕЛЬНЫХ ОРГАНИЗАЦИЙ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004050" y="1844826"/>
            <a:ext cx="3577208" cy="18875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14300" indent="0" algn="ctr">
              <a:buNone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Составление графика сдачи ДЭ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5578" y="1844824"/>
            <a:ext cx="3600400" cy="18722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9900">
                    <a:lumMod val="75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Определение времени на сдачу по выбранному УРОВНЮ И виду контрольных процедур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4077072"/>
            <a:ext cx="3528392" cy="18722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9900">
                    <a:lumMod val="75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формирование состава ГЭК с участием экспертов Союза </a:t>
            </a:r>
            <a:r>
              <a:rPr lang="ru-RU" b="1" cap="all" dirty="0" err="1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9900">
                    <a:lumMod val="75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Ворлдскиллс</a:t>
            </a:r>
            <a:endParaRPr lang="ru-RU" b="1" cap="all" dirty="0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solidFill>
                <a:srgbClr val="FF9900">
                  <a:lumMod val="75000"/>
                </a:srgb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76056" y="4077072"/>
            <a:ext cx="3456384" cy="18722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9900">
                    <a:lumMod val="75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Оценка инфраструктурного обеспечения сдачи ДЭ</a:t>
            </a:r>
          </a:p>
        </p:txBody>
      </p:sp>
    </p:spTree>
    <p:extLst>
      <p:ext uri="{BB962C8B-B14F-4D97-AF65-F5344CB8AC3E}">
        <p14:creationId xmlns:p14="http://schemas.microsoft.com/office/powerpoint/2010/main" val="3508880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 idx="4294967295"/>
          </p:nvPr>
        </p:nvSpPr>
        <p:spPr>
          <a:xfrm>
            <a:off x="2286000" y="3886200"/>
            <a:ext cx="6858000" cy="990600"/>
          </a:xfrm>
        </p:spPr>
        <p:txBody>
          <a:bodyPr/>
          <a:lstStyle/>
          <a:p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883301404"/>
              </p:ext>
            </p:extLst>
          </p:nvPr>
        </p:nvGraphicFramePr>
        <p:xfrm>
          <a:off x="683568" y="1196752"/>
          <a:ext cx="748883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11560" y="260648"/>
            <a:ext cx="7416824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ТИПОВАЯ СТРУКТУРА ПРОГРАММЫ ГИА</a:t>
            </a:r>
          </a:p>
        </p:txBody>
      </p:sp>
    </p:spTree>
    <p:extLst>
      <p:ext uri="{BB962C8B-B14F-4D97-AF65-F5344CB8AC3E}">
        <p14:creationId xmlns:p14="http://schemas.microsoft.com/office/powerpoint/2010/main" val="2050299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7544" y="260648"/>
            <a:ext cx="8280920" cy="15121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905"/>
                <a:solidFill>
                  <a:srgbClr val="33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РАЗДЕЛЫ СТРУКТУРЫ ПРОГРАММЫ ГИА-2018, ДОПОЛНИТЕЛЬНО ВВОДИМЫЕ ОБРАЗОВАТЕЛЬНЫМИ </a:t>
            </a:r>
            <a:r>
              <a:rPr lang="ru-RU" sz="2400" b="1" dirty="0" smtClean="0">
                <a:ln w="1905"/>
                <a:solidFill>
                  <a:srgbClr val="33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ОРГАНИЗАЦИЯМИ</a:t>
            </a:r>
            <a:endParaRPr lang="ru-RU" sz="2400" b="1" dirty="0">
              <a:ln w="1905"/>
              <a:solidFill>
                <a:srgbClr val="3333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572731475"/>
              </p:ext>
            </p:extLst>
          </p:nvPr>
        </p:nvGraphicFramePr>
        <p:xfrm>
          <a:off x="588455" y="1772816"/>
          <a:ext cx="8160009" cy="4896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2214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2348880"/>
            <a:ext cx="69127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cap="all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«Дорожная карта проведения демонстрационного экзамена»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7604" y="116632"/>
            <a:ext cx="7704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Инструмент проектного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управления: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2747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Скругленная соединительная линия 27"/>
          <p:cNvCxnSpPr/>
          <p:nvPr/>
        </p:nvCxnSpPr>
        <p:spPr>
          <a:xfrm rot="10800000">
            <a:off x="2305051" y="1962150"/>
            <a:ext cx="28575" cy="9525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/>
          <p:cNvPicPr/>
          <p:nvPr/>
        </p:nvPicPr>
        <p:blipFill rotWithShape="1">
          <a:blip r:embed="rId2"/>
          <a:srcRect t="3007"/>
          <a:stretch/>
        </p:blipFill>
        <p:spPr bwMode="auto">
          <a:xfrm>
            <a:off x="179516" y="116632"/>
            <a:ext cx="8784976" cy="70567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91760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115889"/>
            <a:ext cx="8892480" cy="54927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Шаги в дорожной карте проведения ГИА в ДЭ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xmlns="" id="{0F0D50D5-546F-4985-A71E-6AB83CED6C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735227"/>
              </p:ext>
            </p:extLst>
          </p:nvPr>
        </p:nvGraphicFramePr>
        <p:xfrm>
          <a:off x="251522" y="764703"/>
          <a:ext cx="8712968" cy="5976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725">
                  <a:extLst>
                    <a:ext uri="{9D8B030D-6E8A-4147-A177-3AD203B41FA5}">
                      <a16:colId xmlns:a16="http://schemas.microsoft.com/office/drawing/2014/main" xmlns="" val="4266475097"/>
                    </a:ext>
                  </a:extLst>
                </a:gridCol>
                <a:gridCol w="671298">
                  <a:extLst>
                    <a:ext uri="{9D8B030D-6E8A-4147-A177-3AD203B41FA5}">
                      <a16:colId xmlns:a16="http://schemas.microsoft.com/office/drawing/2014/main" xmlns="" val="339130332"/>
                    </a:ext>
                  </a:extLst>
                </a:gridCol>
                <a:gridCol w="671298">
                  <a:extLst>
                    <a:ext uri="{9D8B030D-6E8A-4147-A177-3AD203B41FA5}">
                      <a16:colId xmlns:a16="http://schemas.microsoft.com/office/drawing/2014/main" xmlns="" val="3261249910"/>
                    </a:ext>
                  </a:extLst>
                </a:gridCol>
                <a:gridCol w="596709">
                  <a:extLst>
                    <a:ext uri="{9D8B030D-6E8A-4147-A177-3AD203B41FA5}">
                      <a16:colId xmlns:a16="http://schemas.microsoft.com/office/drawing/2014/main" xmlns="" val="2777567579"/>
                    </a:ext>
                  </a:extLst>
                </a:gridCol>
                <a:gridCol w="671298">
                  <a:extLst>
                    <a:ext uri="{9D8B030D-6E8A-4147-A177-3AD203B41FA5}">
                      <a16:colId xmlns:a16="http://schemas.microsoft.com/office/drawing/2014/main" xmlns="" val="3984552765"/>
                    </a:ext>
                  </a:extLst>
                </a:gridCol>
                <a:gridCol w="671298">
                  <a:extLst>
                    <a:ext uri="{9D8B030D-6E8A-4147-A177-3AD203B41FA5}">
                      <a16:colId xmlns:a16="http://schemas.microsoft.com/office/drawing/2014/main" xmlns="" val="2200921319"/>
                    </a:ext>
                  </a:extLst>
                </a:gridCol>
                <a:gridCol w="745887">
                  <a:extLst>
                    <a:ext uri="{9D8B030D-6E8A-4147-A177-3AD203B41FA5}">
                      <a16:colId xmlns:a16="http://schemas.microsoft.com/office/drawing/2014/main" xmlns="" val="2266693538"/>
                    </a:ext>
                  </a:extLst>
                </a:gridCol>
                <a:gridCol w="860932">
                  <a:extLst>
                    <a:ext uri="{9D8B030D-6E8A-4147-A177-3AD203B41FA5}">
                      <a16:colId xmlns:a16="http://schemas.microsoft.com/office/drawing/2014/main" xmlns="" val="2071593667"/>
                    </a:ext>
                  </a:extLst>
                </a:gridCol>
                <a:gridCol w="705430">
                  <a:extLst>
                    <a:ext uri="{9D8B030D-6E8A-4147-A177-3AD203B41FA5}">
                      <a16:colId xmlns:a16="http://schemas.microsoft.com/office/drawing/2014/main" xmlns="" val="1375223201"/>
                    </a:ext>
                  </a:extLst>
                </a:gridCol>
                <a:gridCol w="671298">
                  <a:extLst>
                    <a:ext uri="{9D8B030D-6E8A-4147-A177-3AD203B41FA5}">
                      <a16:colId xmlns:a16="http://schemas.microsoft.com/office/drawing/2014/main" xmlns="" val="3032660546"/>
                    </a:ext>
                  </a:extLst>
                </a:gridCol>
                <a:gridCol w="596709">
                  <a:extLst>
                    <a:ext uri="{9D8B030D-6E8A-4147-A177-3AD203B41FA5}">
                      <a16:colId xmlns:a16="http://schemas.microsoft.com/office/drawing/2014/main" xmlns="" val="836932287"/>
                    </a:ext>
                  </a:extLst>
                </a:gridCol>
                <a:gridCol w="596709">
                  <a:extLst>
                    <a:ext uri="{9D8B030D-6E8A-4147-A177-3AD203B41FA5}">
                      <a16:colId xmlns:a16="http://schemas.microsoft.com/office/drawing/2014/main" xmlns="" val="3606206330"/>
                    </a:ext>
                  </a:extLst>
                </a:gridCol>
                <a:gridCol w="657377">
                  <a:extLst>
                    <a:ext uri="{9D8B030D-6E8A-4147-A177-3AD203B41FA5}">
                      <a16:colId xmlns:a16="http://schemas.microsoft.com/office/drawing/2014/main" xmlns="" val="4169850814"/>
                    </a:ext>
                  </a:extLst>
                </a:gridCol>
              </a:tblGrid>
              <a:tr h="87236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dirty="0"/>
                        <a:t>1.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dirty="0"/>
                        <a:t>2.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dirty="0"/>
                        <a:t>3.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dirty="0"/>
                        <a:t>4.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dirty="0"/>
                        <a:t>5.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800" kern="1200" dirty="0"/>
                        <a:t>6.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800" kern="1200" dirty="0"/>
                        <a:t>7.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800" kern="1200" dirty="0"/>
                        <a:t>8.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800" kern="1200" dirty="0"/>
                        <a:t>9. 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800" kern="1200" dirty="0"/>
                        <a:t>10.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dirty="0"/>
                        <a:t>11.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dirty="0"/>
                        <a:t>12.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dirty="0"/>
                        <a:t>13.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64086506"/>
                  </a:ext>
                </a:extLst>
              </a:tr>
              <a:tr h="397999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300" b="1" kern="1200" dirty="0">
                          <a:solidFill>
                            <a:srgbClr val="002060"/>
                          </a:solidFill>
                          <a:effectLst/>
                        </a:rPr>
                        <a:t> Утверждена программа государственной итоговой аттестации</a:t>
                      </a:r>
                      <a:endParaRPr lang="ru-RU" sz="13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300" b="1" kern="1200" dirty="0">
                          <a:solidFill>
                            <a:srgbClr val="002060"/>
                          </a:solidFill>
                          <a:effectLst/>
                        </a:rPr>
                        <a:t>Утверждён состав и председатель государственной экзаменационной комиссии</a:t>
                      </a:r>
                      <a:endParaRPr lang="ru-RU" sz="13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300" b="1" kern="1200" dirty="0">
                          <a:solidFill>
                            <a:srgbClr val="002060"/>
                          </a:solidFill>
                          <a:effectLst/>
                        </a:rPr>
                        <a:t> Определено необходимое количество экспертов для проведения демонстрационного экзамена</a:t>
                      </a:r>
                      <a:endParaRPr lang="ru-RU" sz="13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</a:rPr>
                        <a:t> Подготовлены эксперты </a:t>
                      </a:r>
                      <a:r>
                        <a:rPr lang="ru-RU" sz="1300" b="1" dirty="0" err="1">
                          <a:solidFill>
                            <a:srgbClr val="002060"/>
                          </a:solidFill>
                          <a:effectLst/>
                        </a:rPr>
                        <a:t>Ворлдскиллс</a:t>
                      </a: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</a:rPr>
                        <a:t> для включения в ГЭК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ru-RU" sz="1300" b="1" kern="1200" dirty="0">
                          <a:solidFill>
                            <a:srgbClr val="002060"/>
                          </a:solidFill>
                          <a:effectLst/>
                        </a:rPr>
                        <a:t>Подана заявка на получение статуса Центра проведения демонстрационного экзамена </a:t>
                      </a:r>
                      <a:endParaRPr lang="ru-RU" sz="13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ru-RU" sz="1300" b="1" kern="1200" dirty="0">
                          <a:solidFill>
                            <a:srgbClr val="002060"/>
                          </a:solidFill>
                          <a:effectLst/>
                        </a:rPr>
                        <a:t>Получен статус Центра проведения демонстрационного экзамена </a:t>
                      </a:r>
                      <a:endParaRPr lang="ru-RU" sz="13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ru-RU" sz="1300" b="1" kern="1200" dirty="0">
                          <a:solidFill>
                            <a:srgbClr val="002060"/>
                          </a:solidFill>
                          <a:effectLst/>
                        </a:rPr>
                        <a:t>Подготовлен пакет документации для работы государственной экзаменационной комиссии</a:t>
                      </a:r>
                      <a:endParaRPr lang="ru-RU" sz="13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kumimoji="0" lang="ru-RU" sz="1300" b="1" kern="1200" dirty="0">
                          <a:solidFill>
                            <a:srgbClr val="002060"/>
                          </a:solidFill>
                          <a:effectLst/>
                        </a:rPr>
                        <a:t>Размещена информация о проведении демонстрационного экзамена на сайте образовательной организации</a:t>
                      </a:r>
                      <a:endParaRPr kumimoji="0" lang="ru-RU" sz="13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kumimoji="0" lang="ru-RU" sz="1300" b="1" kern="1200" dirty="0">
                          <a:solidFill>
                            <a:srgbClr val="002060"/>
                          </a:solidFill>
                          <a:effectLst/>
                        </a:rPr>
                        <a:t>Старт проведения демонстрационного экзамена</a:t>
                      </a:r>
                      <a:endParaRPr kumimoji="0" lang="ru-RU" sz="13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kumimoji="0" lang="ru-RU" sz="1300" b="1" kern="1200" dirty="0">
                          <a:solidFill>
                            <a:srgbClr val="002060"/>
                          </a:solidFill>
                          <a:effectLst/>
                        </a:rPr>
                        <a:t>Завершено проведение демонстрационного экзамена</a:t>
                      </a:r>
                      <a:endParaRPr kumimoji="0" lang="ru-RU" sz="13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kumimoji="0" lang="ru-RU" sz="1300" b="1" kern="1200" dirty="0">
                          <a:solidFill>
                            <a:srgbClr val="002060"/>
                          </a:solidFill>
                          <a:effectLst/>
                        </a:rPr>
                        <a:t>Оформлена документация по итогам ГИА</a:t>
                      </a:r>
                      <a:endParaRPr kumimoji="0" lang="ru-RU" sz="13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kumimoji="0" lang="ru-RU" sz="1300" b="1" kern="1200" dirty="0">
                          <a:solidFill>
                            <a:srgbClr val="002060"/>
                          </a:solidFill>
                          <a:effectLst/>
                        </a:rPr>
                        <a:t>Оформлены и выданы дипломы</a:t>
                      </a:r>
                      <a:endParaRPr kumimoji="0" lang="ru-RU" sz="13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kumimoji="0" lang="ru-RU" sz="1300" b="1" kern="1200" dirty="0">
                          <a:solidFill>
                            <a:srgbClr val="002060"/>
                          </a:solidFill>
                          <a:effectLst/>
                        </a:rPr>
                        <a:t>Отчёт о проведении ГИА подготовлен и направлен в МОН</a:t>
                      </a:r>
                      <a:endParaRPr kumimoji="0" lang="ru-RU" sz="13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55267948"/>
                  </a:ext>
                </a:extLst>
              </a:tr>
              <a:tr h="112431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800" kern="1200" dirty="0">
                          <a:solidFill>
                            <a:srgbClr val="002060"/>
                          </a:solidFill>
                          <a:effectLst/>
                        </a:rPr>
                        <a:t>+</a:t>
                      </a:r>
                      <a:endParaRPr lang="ru-RU" sz="28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2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</a:rPr>
                        <a:t>+</a:t>
                      </a:r>
                      <a:endParaRPr kumimoji="0" lang="ru-RU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2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</a:rPr>
                        <a:t>+</a:t>
                      </a:r>
                      <a:endParaRPr kumimoji="0" lang="ru-RU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2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</a:rPr>
                        <a:t>+</a:t>
                      </a:r>
                      <a:endParaRPr kumimoji="0" lang="ru-RU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2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</a:rPr>
                        <a:t>+</a:t>
                      </a:r>
                      <a:endParaRPr kumimoji="0" lang="ru-RU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2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</a:rPr>
                        <a:t>+</a:t>
                      </a:r>
                      <a:endParaRPr kumimoji="0" lang="ru-RU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2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</a:rPr>
                        <a:t>+</a:t>
                      </a:r>
                      <a:endParaRPr kumimoji="0" lang="ru-RU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2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</a:rPr>
                        <a:t>+</a:t>
                      </a:r>
                      <a:endParaRPr kumimoji="0" lang="ru-RU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2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</a:rPr>
                        <a:t>+</a:t>
                      </a:r>
                      <a:endParaRPr kumimoji="0" lang="ru-RU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2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</a:rPr>
                        <a:t>+</a:t>
                      </a:r>
                      <a:endParaRPr kumimoji="0" lang="ru-RU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2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</a:rPr>
                        <a:t>+</a:t>
                      </a:r>
                      <a:endParaRPr kumimoji="0" lang="ru-RU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2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</a:rPr>
                        <a:t>+</a:t>
                      </a:r>
                      <a:endParaRPr kumimoji="0" lang="ru-RU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2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</a:rPr>
                        <a:t>+</a:t>
                      </a:r>
                      <a:endParaRPr kumimoji="0" lang="ru-RU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310677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2767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CA32839C-EAAF-48AB-84FB-CC642F6A4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37D48A52-C25E-49A8-930D-3EBE2B742D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523476"/>
              </p:ext>
            </p:extLst>
          </p:nvPr>
        </p:nvGraphicFramePr>
        <p:xfrm>
          <a:off x="323528" y="192305"/>
          <a:ext cx="8712968" cy="65968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64496">
                  <a:extLst>
                    <a:ext uri="{9D8B030D-6E8A-4147-A177-3AD203B41FA5}">
                      <a16:colId xmlns:a16="http://schemas.microsoft.com/office/drawing/2014/main" xmlns="" val="4108426974"/>
                    </a:ext>
                  </a:extLst>
                </a:gridCol>
                <a:gridCol w="4248472">
                  <a:extLst>
                    <a:ext uri="{9D8B030D-6E8A-4147-A177-3AD203B41FA5}">
                      <a16:colId xmlns:a16="http://schemas.microsoft.com/office/drawing/2014/main" xmlns="" val="4073257222"/>
                    </a:ext>
                  </a:extLst>
                </a:gridCol>
              </a:tblGrid>
              <a:tr h="4989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</a:rPr>
                        <a:t>Наименование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</a:rPr>
                        <a:t>«контрольной точки»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6" marR="2982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Вид документа, подтверждающего выполнение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6" marR="2982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2176777"/>
                  </a:ext>
                </a:extLst>
              </a:tr>
              <a:tr h="3242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</a:rPr>
                        <a:t>1. Утверждена программа государственной итоговой аттестации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6" marR="2982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Утвержденная руководителем образовательной организации Программа ГИА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6" marR="2982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12483538"/>
                  </a:ext>
                </a:extLst>
              </a:tr>
              <a:tr h="6670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</a:rPr>
                        <a:t>2. Утверждён состав и председатель государственной экзаменационной комиссии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6" marR="2982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Приказ органа исполнительной власти субъекта Российской Федерации о согласовании кандидатуры председателя ГЭК.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Приказ ОО об утверждении состава государственной экзаменационной комиссии.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6" marR="2982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12271683"/>
                  </a:ext>
                </a:extLst>
              </a:tr>
              <a:tr h="4905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</a:rPr>
                        <a:t>3. Определено необходимое количество экспертов для проведения демонстрационного экзамена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6" marR="2982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Заявка на согласование экспертной группы для проведения ДЭ от образовательной организации, направляемая в Союз «Молодые профессионалы (</a:t>
                      </a:r>
                      <a:r>
                        <a:rPr lang="ru-RU" sz="1050" b="1" dirty="0" err="1">
                          <a:effectLst/>
                        </a:rPr>
                        <a:t>Ворлдскиллс</a:t>
                      </a:r>
                      <a:r>
                        <a:rPr lang="ru-RU" sz="1050" b="1" dirty="0">
                          <a:effectLst/>
                        </a:rPr>
                        <a:t>)»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6" marR="2982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2055273"/>
                  </a:ext>
                </a:extLst>
              </a:tr>
              <a:tr h="3242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</a:rPr>
                        <a:t>4. Подготовлены эксперты </a:t>
                      </a:r>
                      <a:r>
                        <a:rPr lang="ru-RU" sz="1050" dirty="0" err="1">
                          <a:solidFill>
                            <a:schemeClr val="bg1"/>
                          </a:solidFill>
                          <a:effectLst/>
                        </a:rPr>
                        <a:t>Ворлдскиллс</a:t>
                      </a: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</a:rPr>
                        <a:t> для включения в ГЭК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6" marR="2982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Свидетельства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err="1">
                          <a:effectLst/>
                        </a:rPr>
                        <a:t>Worldskills</a:t>
                      </a:r>
                      <a:r>
                        <a:rPr lang="ru-RU" sz="1050" b="1" dirty="0">
                          <a:effectLst/>
                        </a:rPr>
                        <a:t> для экспертов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6" marR="2982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45999219"/>
                  </a:ext>
                </a:extLst>
              </a:tr>
              <a:tr h="6670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</a:rPr>
                        <a:t>5. Подана заявка на получение статуса Центра проведения демонстрационного экзамена (сетевым партнером, если демонстрационный экзамен планируется к проведению на площадке партнера)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6" marR="2982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Заявка на аккредитацию ЦПДЭ от ОО.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Пакет материалов, направляемых для проведения аккредитации.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6" marR="2982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55443819"/>
                  </a:ext>
                </a:extLst>
              </a:tr>
              <a:tr h="571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</a:rPr>
                        <a:t>6. Получен статус Центра проведения демонстрационного экзамена (сетевым партнером, если демонстрационный экзамен планируется к проведению на площадке партнера)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6" marR="2982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Электронный аттестат аккредитации, выданный Союзом «Молодые профессионалы (</a:t>
                      </a:r>
                      <a:r>
                        <a:rPr lang="ru-RU" sz="1050" b="1" dirty="0" err="1">
                          <a:effectLst/>
                        </a:rPr>
                        <a:t>Ворлдскиллс</a:t>
                      </a:r>
                      <a:r>
                        <a:rPr lang="ru-RU" sz="1050" b="1" dirty="0">
                          <a:effectLst/>
                        </a:rPr>
                        <a:t>)»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6" marR="2982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98480469"/>
                  </a:ext>
                </a:extLst>
              </a:tr>
              <a:tr h="7940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</a:rPr>
                        <a:t>7. Подготовлен пакет документации для работы государственной экзаменационной комиссии: 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</a:rPr>
                        <a:t>график прохождения ГИА;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</a:rPr>
                        <a:t>форма протокола итогового заседания ГЭК;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</a:rPr>
                        <a:t>положение о демонстрационном экзамене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6" marR="2982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Локальные акты образовательной организации. 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6" marR="2982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41317102"/>
                  </a:ext>
                </a:extLst>
              </a:tr>
              <a:tr h="4905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</a:rPr>
                        <a:t>8. Размещена информация о проведении демонстрационного экзамена на сайте образовательной организации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6" marR="2982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Ссылка на сайт образовательной организации для подтверждения размещения информации о проведении демонстрационного экзамена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6" marR="2982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26911767"/>
                  </a:ext>
                </a:extLst>
              </a:tr>
              <a:tr h="3242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</a:rPr>
                        <a:t>9. Старт проведения демонстрационного экзамена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6" marR="2982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Приказ образовательной организации о проведении демонстрационного экзамена 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6" marR="2982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86293368"/>
                  </a:ext>
                </a:extLst>
              </a:tr>
              <a:tr h="1954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</a:rPr>
                        <a:t>10. Завершено проведение демонстрационного экзамена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6" marR="2982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Результаты участников демонстрационного экзамена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6" marR="2982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32489942"/>
                  </a:ext>
                </a:extLst>
              </a:tr>
              <a:tr h="3242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</a:rPr>
                        <a:t>11. Оформлена документация по итогам ГИА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6" marR="2982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Протокол о прохождении государственной итоговой аттестации (с визами председателя и членов ГЭК)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6" marR="2982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12852955"/>
                  </a:ext>
                </a:extLst>
              </a:tr>
              <a:tr h="4868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</a:rPr>
                        <a:t>12. Оформлены и выданы дипломы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6" marR="2982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Приказы о выдаче документов по итогам освоения образовательной программы и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отчислении обучающихся</a:t>
                      </a:r>
                    </a:p>
                  </a:txBody>
                  <a:tcPr marL="29826" marR="2982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84017241"/>
                  </a:ext>
                </a:extLst>
              </a:tr>
              <a:tr h="1954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</a:rPr>
                        <a:t>13. Отчёт о проведении ГИА подготовлен и направлен в МОН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6" marR="2982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Отчёт о проведении ГИА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6" marR="2982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916396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5540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323528" y="964691"/>
            <a:ext cx="8712968" cy="116219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4164" y="133694"/>
            <a:ext cx="8039597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/>
                <a:solidFill>
                  <a:schemeClr val="accent6">
                    <a:lumMod val="50000"/>
                  </a:schemeClr>
                </a:solidFill>
              </a:rPr>
              <a:t>Присвоение образовательной организации статуса центра проведения демонстрационного экзамена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5536" y="1111227"/>
            <a:ext cx="33193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ЦПДЭ - </a:t>
            </a:r>
            <a:r>
              <a:rPr lang="ru-RU" sz="2000" dirty="0">
                <a:solidFill>
                  <a:srgbClr val="FF0000"/>
                </a:solidFill>
              </a:rPr>
              <a:t>центр проведения демонстрационного экзамена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366084" y="1157393"/>
            <a:ext cx="4473801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defRPr/>
            </a:pPr>
            <a:r>
              <a:rPr lang="ru-RU" b="1" dirty="0">
                <a:ln/>
                <a:solidFill>
                  <a:srgbClr val="002060"/>
                </a:solidFill>
                <a:cs typeface="Arial" charset="0"/>
              </a:rPr>
              <a:t>Положение об аккредитации центров проведения демонстрационного экзамена (Союз </a:t>
            </a:r>
            <a:r>
              <a:rPr lang="en-US" b="1" dirty="0">
                <a:ln/>
                <a:solidFill>
                  <a:srgbClr val="002060"/>
                </a:solidFill>
                <a:cs typeface="Arial" charset="0"/>
              </a:rPr>
              <a:t>WS)</a:t>
            </a:r>
            <a:endParaRPr lang="ru-RU" b="1" dirty="0">
              <a:ln/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0165" y="2241765"/>
            <a:ext cx="8580308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AutoNum type="arabicPeriod"/>
            </a:pPr>
            <a:r>
              <a:rPr lang="ru-RU" b="1" dirty="0"/>
              <a:t>Передает документы, указанные «Положении об аккредитации…» в бумажном виде в РКЦ.</a:t>
            </a:r>
          </a:p>
          <a:p>
            <a:pPr marL="342900" indent="-342900">
              <a:spcBef>
                <a:spcPts val="600"/>
              </a:spcBef>
              <a:buFontTx/>
              <a:buAutoNum type="arabicPeriod"/>
            </a:pPr>
            <a:r>
              <a:rPr lang="ru-RU" b="1" dirty="0"/>
              <a:t> РКЦ передает документы в Союз не раньше, чем за 90 дней до демонстрационного экзамена и не позже, чем за 45 дней до демонстрационного экзамена</a:t>
            </a:r>
          </a:p>
          <a:p>
            <a:pPr marL="342900" indent="-342900">
              <a:spcBef>
                <a:spcPts val="600"/>
              </a:spcBef>
              <a:buFontTx/>
              <a:buAutoNum type="arabicPeriod"/>
            </a:pPr>
            <a:r>
              <a:rPr lang="ru-RU" b="1" dirty="0"/>
              <a:t>Для принятия решения о наделении образовательной организации статусом Центра проведения демонстрационного экзамена (ЦПДЭ) Союз проводит двухэтапную документационную проверку</a:t>
            </a:r>
          </a:p>
          <a:p>
            <a:pPr marL="342900" indent="-342900">
              <a:spcBef>
                <a:spcPts val="600"/>
              </a:spcBef>
              <a:buFontTx/>
              <a:buAutoNum type="arabicPeriod"/>
            </a:pPr>
            <a:r>
              <a:rPr lang="ru-RU" b="1" dirty="0"/>
              <a:t>Рассмотрение заявки длится не более 45 дней</a:t>
            </a:r>
          </a:p>
          <a:p>
            <a:pPr marL="342900" indent="-342900">
              <a:spcBef>
                <a:spcPts val="600"/>
              </a:spcBef>
              <a:buFontTx/>
              <a:buAutoNum type="arabicPeriod"/>
            </a:pPr>
            <a:r>
              <a:rPr lang="ru-RU" b="1" dirty="0"/>
              <a:t>Статус ЦПДЭ подтверждается электронным аттестатом аккредитации, действующим 1 год с момента принятия  решения  </a:t>
            </a:r>
          </a:p>
          <a:p>
            <a:pPr marL="342900" indent="-342900">
              <a:spcBef>
                <a:spcPts val="600"/>
              </a:spcBef>
              <a:buFontTx/>
              <a:buAutoNum type="arabicPeriod"/>
            </a:pPr>
            <a:r>
              <a:rPr lang="ru-RU" b="1" dirty="0"/>
              <a:t>Образовательная организация, имеющая статус СЦК – сертифицированного центра компетенций, на общих основаниях подает заявку для присвоения статуса ЦПДЭ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3726848" y="1439038"/>
            <a:ext cx="49711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342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39"/>
          <p:cNvSpPr txBox="1">
            <a:spLocks noChangeArrowheads="1"/>
          </p:cNvSpPr>
          <p:nvPr/>
        </p:nvSpPr>
        <p:spPr bwMode="auto">
          <a:xfrm>
            <a:off x="846352" y="188640"/>
            <a:ext cx="7356998" cy="1054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0" tIns="34286" rIns="68570" bIns="34286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685800">
              <a:defRPr/>
            </a:pPr>
            <a:r>
              <a:rPr lang="ru-RU" altLang="en-US" sz="3200" b="1" dirty="0">
                <a:ln/>
                <a:solidFill>
                  <a:srgbClr val="7030A0"/>
                </a:solidFill>
                <a:latin typeface="Calibri"/>
                <a:cs typeface="Arial" charset="0"/>
              </a:rPr>
              <a:t>Обоснование выбора комплекта оценочной документации</a:t>
            </a:r>
            <a:endParaRPr lang="ru-RU" sz="3200" b="1" dirty="0">
              <a:ln/>
              <a:solidFill>
                <a:srgbClr val="7030A0"/>
              </a:solidFill>
              <a:latin typeface="Calibri"/>
              <a:cs typeface="Arial" charset="0"/>
            </a:endParaRPr>
          </a:p>
        </p:txBody>
      </p:sp>
      <p:pic>
        <p:nvPicPr>
          <p:cNvPr id="50180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41" y="348192"/>
            <a:ext cx="408384" cy="1117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93883" y="1638955"/>
            <a:ext cx="7625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prstClr val="black"/>
                </a:solidFill>
                <a:latin typeface="Arial" charset="0"/>
                <a:cs typeface="Arial" charset="0"/>
              </a:rPr>
              <a:t>- Планирование количества рабочих мест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2918" y="2348884"/>
            <a:ext cx="81235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prstClr val="black"/>
                </a:solidFill>
                <a:latin typeface="Arial" charset="0"/>
                <a:cs typeface="Arial" charset="0"/>
              </a:rPr>
              <a:t>- Учёт количества выпускников, в том числе при рассмотрении возможности принять выпускников образовательной организации партнера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2918" y="4336945"/>
            <a:ext cx="82675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prstClr val="black"/>
                </a:solidFill>
                <a:latin typeface="Arial" charset="0"/>
                <a:cs typeface="Arial" charset="0"/>
              </a:rPr>
              <a:t>- Разработка графика демонстрационного экзамена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942" y="5318508"/>
            <a:ext cx="80645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prstClr val="black"/>
                </a:solidFill>
                <a:latin typeface="Arial" charset="0"/>
                <a:cs typeface="Arial" charset="0"/>
              </a:rPr>
              <a:t>- Структура расходов на проведение демонстрационного экзамена (примерный расчет)</a:t>
            </a:r>
          </a:p>
        </p:txBody>
      </p:sp>
    </p:spTree>
    <p:extLst>
      <p:ext uri="{BB962C8B-B14F-4D97-AF65-F5344CB8AC3E}">
        <p14:creationId xmlns:p14="http://schemas.microsoft.com/office/powerpoint/2010/main" val="1998804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116632"/>
            <a:ext cx="6408712" cy="64807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Ключевые достижения 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3568" y="6525344"/>
            <a:ext cx="2289048" cy="260648"/>
          </a:xfrm>
        </p:spPr>
        <p:txBody>
          <a:bodyPr/>
          <a:lstStyle/>
          <a:p>
            <a:fld id="{2DA36479-E046-4A76-9E78-97BFA9A93E35}" type="datetime1">
              <a:rPr lang="ru-RU" altLang="ru-RU" sz="1400" smtClean="0"/>
              <a:pPr/>
              <a:t>23.01.2019</a:t>
            </a:fld>
            <a:endParaRPr lang="ru-RU" altLang="ru-RU" sz="1400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327473999"/>
              </p:ext>
            </p:extLst>
          </p:nvPr>
        </p:nvGraphicFramePr>
        <p:xfrm>
          <a:off x="-2052736" y="1124744"/>
          <a:ext cx="13249472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068960"/>
            <a:ext cx="715516" cy="870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Московский политех_лого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8344882" y="6089950"/>
            <a:ext cx="1170990" cy="365109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794" y="97275"/>
            <a:ext cx="1820028" cy="602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53751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1859" y="819838"/>
            <a:ext cx="4760286" cy="428321"/>
          </a:xfrm>
        </p:spPr>
        <p:txBody>
          <a:bodyPr>
            <a:noAutofit/>
          </a:bodyPr>
          <a:lstStyle/>
          <a:p>
            <a:r>
              <a:rPr lang="ru-RU" sz="15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График сдачи демонстрационного экзамена</a:t>
            </a:r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5008" y="188640"/>
            <a:ext cx="8928992" cy="64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E:\logo\logo\Полноценный логотип 5.1.png"/>
          <p:cNvPicPr>
            <a:picLocks noChangeAspect="1" noChangeArrowheads="1"/>
          </p:cNvPicPr>
          <p:nvPr/>
        </p:nvPicPr>
        <p:blipFill>
          <a:blip r:embed="rId3" cstate="print"/>
          <a:srcRect b="47244"/>
          <a:stretch>
            <a:fillRect/>
          </a:stretch>
        </p:blipFill>
        <p:spPr bwMode="auto">
          <a:xfrm>
            <a:off x="27136" y="67929"/>
            <a:ext cx="1362769" cy="6440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10946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04164" y="133691"/>
            <a:ext cx="803959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ln w="1905"/>
                <a:solidFill>
                  <a:srgbClr val="33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расходов на проведение демонстрационного экзамена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546946"/>
            <a:ext cx="8424936" cy="50629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lvl="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3200" b="1" dirty="0"/>
              <a:t>оборудование и инструменты</a:t>
            </a:r>
            <a:endParaRPr lang="ru-RU" sz="3200" dirty="0"/>
          </a:p>
          <a:p>
            <a:pPr marL="457200" lvl="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3200" b="1" dirty="0"/>
              <a:t>расходные материалы</a:t>
            </a:r>
            <a:endParaRPr lang="ru-RU" sz="3200" dirty="0"/>
          </a:p>
          <a:p>
            <a:pPr marL="457200" lvl="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3200" b="1" dirty="0"/>
              <a:t>оплата труда главного эксперта</a:t>
            </a:r>
            <a:endParaRPr lang="ru-RU" sz="3200" dirty="0"/>
          </a:p>
          <a:p>
            <a:pPr marL="457200" lvl="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3200" b="1" dirty="0"/>
              <a:t>оплата труда экспертов</a:t>
            </a:r>
            <a:endParaRPr lang="ru-RU" sz="3200" dirty="0"/>
          </a:p>
          <a:p>
            <a:pPr marL="457200" lvl="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3200" b="1" dirty="0"/>
              <a:t>оплата проезда, проживания и питания экспертов </a:t>
            </a:r>
            <a:endParaRPr lang="ru-RU" sz="3200" dirty="0"/>
          </a:p>
          <a:p>
            <a:pPr marL="457200" lvl="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3200" b="1" dirty="0"/>
              <a:t>оплата коммунальных расходов</a:t>
            </a:r>
            <a:endParaRPr lang="ru-RU" sz="3200" dirty="0"/>
          </a:p>
          <a:p>
            <a:pPr marL="457200" lvl="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3200" b="1" dirty="0"/>
              <a:t>амортизационные отчисления</a:t>
            </a:r>
            <a:endParaRPr lang="ru-RU" sz="3200" dirty="0"/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ru-RU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7909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04163" y="133694"/>
            <a:ext cx="87831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solidFill>
                  <a:srgbClr val="33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Дополнения к структуре расходов на проведение демонстрационного экзамена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04163" y="958465"/>
            <a:ext cx="8783157" cy="59246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b="1" dirty="0"/>
              <a:t>Питание участников и экспертов (дополнительные расходы по организации питьевого режима и кофе-брейков на площадке)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b="1" dirty="0"/>
              <a:t>Транспортные расходы (трансфер экспертной группы);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b="1" dirty="0"/>
              <a:t>Приобретение, установка видеонаблюдения на экзаменационных площадках; (оснащение площадки видеооборудованием для онлайн-трансляции), расходы по организации онлайн трансляции ДЭ.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b="1" dirty="0"/>
              <a:t>Канцелярские расходы, Закупка мебели, хозяйственного инвентаря,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b="1" dirty="0"/>
              <a:t>Аренда паспортизированных экзаменационных образцов (</a:t>
            </a:r>
            <a:r>
              <a:rPr lang="ru-RU" sz="1600" b="1" dirty="0" err="1"/>
              <a:t>дефектоскописты</a:t>
            </a:r>
            <a:r>
              <a:rPr lang="ru-RU" sz="1600" b="1" dirty="0"/>
              <a:t>);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b="1" dirty="0"/>
              <a:t>Спецодежда, средства индивидуальной защиты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b="1" dirty="0"/>
              <a:t>Закупка монтажных модулей (электромонтаж),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b="1" dirty="0"/>
              <a:t>Расходы на монтаж оборудования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b="1" dirty="0"/>
              <a:t>Расходы на прокладку сети,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b="1" dirty="0"/>
              <a:t>Расходы на аренду оборудования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b="1" dirty="0"/>
              <a:t>Расходы на ремонтные работы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b="1" dirty="0"/>
              <a:t>наладка и техническое обслуживание станка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b="1" u="sng" dirty="0"/>
              <a:t>транспортные расходы по доставке и разгрузке материалов (плитка)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b="1" dirty="0"/>
              <a:t>Оплата расходов на заготовки для изготовления детали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b="1" dirty="0"/>
              <a:t>Оплата расходов на закупку режущего инструмента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b="1" dirty="0"/>
              <a:t>Горюче-смазочные материалы, запчасти </a:t>
            </a:r>
          </a:p>
        </p:txBody>
      </p:sp>
    </p:spTree>
    <p:extLst>
      <p:ext uri="{BB962C8B-B14F-4D97-AF65-F5344CB8AC3E}">
        <p14:creationId xmlns:p14="http://schemas.microsoft.com/office/powerpoint/2010/main" val="15756014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469030" y="332656"/>
            <a:ext cx="7956335" cy="95410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/>
                <a:solidFill>
                  <a:srgbClr val="F79646">
                    <a:lumMod val="50000"/>
                  </a:srgbClr>
                </a:solidFill>
                <a:cs typeface="Arial" charset="0"/>
              </a:rPr>
              <a:t>Предложения по переводу результатов ДЭ в экзаменационную оценку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386986"/>
              </p:ext>
            </p:extLst>
          </p:nvPr>
        </p:nvGraphicFramePr>
        <p:xfrm>
          <a:off x="179516" y="3044963"/>
          <a:ext cx="8784976" cy="3696411"/>
        </p:xfrm>
        <a:graphic>
          <a:graphicData uri="http://schemas.openxmlformats.org/drawingml/2006/table">
            <a:tbl>
              <a:tblPr firstRow="1" bandRow="1"/>
              <a:tblGrid>
                <a:gridCol w="2062626">
                  <a:extLst>
                    <a:ext uri="{9D8B030D-6E8A-4147-A177-3AD203B41FA5}">
                      <a16:colId xmlns:a16="http://schemas.microsoft.com/office/drawing/2014/main" xmlns="" val="3660221945"/>
                    </a:ext>
                  </a:extLst>
                </a:gridCol>
                <a:gridCol w="2529351">
                  <a:extLst>
                    <a:ext uri="{9D8B030D-6E8A-4147-A177-3AD203B41FA5}">
                      <a16:colId xmlns:a16="http://schemas.microsoft.com/office/drawing/2014/main" xmlns="" val="3722387008"/>
                    </a:ext>
                  </a:extLst>
                </a:gridCol>
                <a:gridCol w="1430286">
                  <a:extLst>
                    <a:ext uri="{9D8B030D-6E8A-4147-A177-3AD203B41FA5}">
                      <a16:colId xmlns:a16="http://schemas.microsoft.com/office/drawing/2014/main" xmlns="" val="4238045243"/>
                    </a:ext>
                  </a:extLst>
                </a:gridCol>
                <a:gridCol w="1490510">
                  <a:extLst>
                    <a:ext uri="{9D8B030D-6E8A-4147-A177-3AD203B41FA5}">
                      <a16:colId xmlns:a16="http://schemas.microsoft.com/office/drawing/2014/main" xmlns="" val="2962642111"/>
                    </a:ext>
                  </a:extLst>
                </a:gridCol>
                <a:gridCol w="1272203">
                  <a:extLst>
                    <a:ext uri="{9D8B030D-6E8A-4147-A177-3AD203B41FA5}">
                      <a16:colId xmlns:a16="http://schemas.microsoft.com/office/drawing/2014/main" xmlns="" val="1889773974"/>
                    </a:ext>
                  </a:extLst>
                </a:gridCol>
              </a:tblGrid>
              <a:tr h="12377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Задание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Максимальный балл по модулям</a:t>
                      </a:r>
                    </a:p>
                    <a:p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 финале НЧ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«3»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«4»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«5»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6521463"/>
                  </a:ext>
                </a:extLst>
              </a:tr>
              <a:tr h="99205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2000" b="1" dirty="0"/>
                        <a:t>Токарные работы на станках с ЧПУ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2000" b="1" dirty="0">
                          <a:solidFill>
                            <a:srgbClr val="C00000"/>
                          </a:solidFill>
                        </a:rPr>
                        <a:t>64.7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/>
                        <a:t>20,00 - 39,99</a:t>
                      </a:r>
                      <a:r>
                        <a:rPr lang="ru-RU" sz="2000" b="1" baseline="0" dirty="0"/>
                        <a:t> %</a:t>
                      </a:r>
                      <a:endParaRPr lang="ru-RU" sz="20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2000" b="1" dirty="0"/>
                        <a:t>40 – 69,99 %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2000" b="1" dirty="0"/>
                        <a:t>70 – 100%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77646855"/>
                  </a:ext>
                </a:extLst>
              </a:tr>
              <a:tr h="2457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2000" b="1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97937088"/>
                  </a:ext>
                </a:extLst>
              </a:tr>
              <a:tr h="1220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2000" b="1" dirty="0"/>
                        <a:t>Пороговые</a:t>
                      </a:r>
                      <a:r>
                        <a:rPr lang="ru-RU" sz="2000" b="1" baseline="0" dirty="0"/>
                        <a:t> значения баллов</a:t>
                      </a:r>
                      <a:endParaRPr lang="ru-RU" sz="20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2000" b="1" dirty="0"/>
                        <a:t>12, 94 балла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/>
                        <a:t>25,88 балла</a:t>
                      </a:r>
                    </a:p>
                    <a:p>
                      <a:endParaRPr lang="ru-RU" sz="20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2000" b="1" dirty="0"/>
                        <a:t>45,29 балла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94314266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 rot="10800000" flipV="1">
            <a:off x="472615" y="1741659"/>
            <a:ext cx="76997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! В качестве максимального балла предлагается сумма баллов по модулям демонстрационного экзамена на финале национального чемпионата</a:t>
            </a:r>
          </a:p>
        </p:txBody>
      </p:sp>
    </p:spTree>
    <p:extLst>
      <p:ext uri="{BB962C8B-B14F-4D97-AF65-F5344CB8AC3E}">
        <p14:creationId xmlns:p14="http://schemas.microsoft.com/office/powerpoint/2010/main" val="20957635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016" y="332656"/>
            <a:ext cx="8579296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ln w="1905"/>
                <a:solidFill>
                  <a:srgbClr val="33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Внедрение демонстрационного экзамена-2018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81659"/>
            <a:ext cx="8428644" cy="4406179"/>
          </a:xfrm>
        </p:spPr>
        <p:txBody>
          <a:bodyPr>
            <a:no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sz="2000" b="1" spc="-10" dirty="0">
                <a:solidFill>
                  <a:srgbClr val="002060"/>
                </a:solidFill>
                <a:ea typeface="Times New Roman"/>
              </a:rPr>
              <a:t>08.01.24 Мастер столярно-плотничных, паркетных и стекольных работ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2000" b="1" spc="-10" dirty="0">
                <a:solidFill>
                  <a:srgbClr val="002060"/>
                </a:solidFill>
                <a:ea typeface="Times New Roman"/>
              </a:rPr>
              <a:t>08.01.25 Мастер отделочных строительных и декоративных работ 08.01.26 Мастер по обслуживанию и ремонту инженерных систем жилищно-коммунального хозяйства 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2000" b="1" spc="-10" dirty="0">
                <a:solidFill>
                  <a:srgbClr val="002060"/>
                </a:solidFill>
                <a:ea typeface="Times New Roman"/>
              </a:rPr>
              <a:t>15.01.32 Оператор станков с программным управлением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2000" b="1" spc="-10" dirty="0">
                <a:solidFill>
                  <a:srgbClr val="002060"/>
                </a:solidFill>
                <a:ea typeface="Times New Roman"/>
              </a:rPr>
              <a:t>15.01.33 Токарь на станках с числовым программным управлением,  15.01.34 Фрезеровщик на станках с числовым программным управлением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2000" b="1" spc="-10" dirty="0">
                <a:solidFill>
                  <a:srgbClr val="002060"/>
                </a:solidFill>
                <a:ea typeface="Times New Roman"/>
              </a:rPr>
              <a:t>15.01.36 </a:t>
            </a:r>
            <a:r>
              <a:rPr lang="ru-RU" sz="2000" b="1" spc="-10" dirty="0" err="1">
                <a:solidFill>
                  <a:srgbClr val="002060"/>
                </a:solidFill>
                <a:ea typeface="Times New Roman"/>
              </a:rPr>
              <a:t>Дефектоскопист</a:t>
            </a:r>
            <a:r>
              <a:rPr lang="ru-RU" sz="2000" b="1" spc="-10" dirty="0">
                <a:solidFill>
                  <a:srgbClr val="002060"/>
                </a:solidFill>
                <a:ea typeface="Times New Roman"/>
              </a:rPr>
              <a:t>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2000" b="1" spc="-10" dirty="0">
                <a:solidFill>
                  <a:srgbClr val="002060"/>
                </a:solidFill>
                <a:ea typeface="Times New Roman"/>
              </a:rPr>
              <a:t>18.01.33 Лаборант по контролю качества сырья, реактивов промежуточных продуктов, готовой продукции, отходов производства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2000" b="1" spc="-10" dirty="0">
                <a:solidFill>
                  <a:srgbClr val="002060"/>
                </a:solidFill>
                <a:ea typeface="Times New Roman"/>
              </a:rPr>
              <a:t>23.01.17 Мастер по ремонту и обслуживанию автомобилей</a:t>
            </a:r>
            <a:endParaRPr lang="ru-RU" sz="1200" b="1" dirty="0">
              <a:solidFill>
                <a:srgbClr val="002060"/>
              </a:solidFill>
              <a:ea typeface="Times New Roman"/>
            </a:endParaRPr>
          </a:p>
          <a:p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241960" y="1124751"/>
            <a:ext cx="3897993" cy="84317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ln w="12700">
                  <a:solidFill>
                    <a:srgbClr val="666699">
                      <a:satMod val="155000"/>
                    </a:srgbClr>
                  </a:solidFill>
                  <a:prstDash val="solid"/>
                </a:ln>
                <a:solidFill>
                  <a:srgbClr val="FFCAAA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Times New Roman"/>
              </a:rPr>
              <a:t>9 профессий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ln w="12700">
                  <a:solidFill>
                    <a:srgbClr val="666699">
                      <a:satMod val="155000"/>
                    </a:srgbClr>
                  </a:solidFill>
                  <a:prstDash val="solid"/>
                </a:ln>
                <a:solidFill>
                  <a:srgbClr val="FFCAAA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Times New Roman"/>
              </a:rPr>
              <a:t>ТОП-50</a:t>
            </a:r>
            <a:endParaRPr lang="ru-RU" b="1" dirty="0">
              <a:ln w="12700">
                <a:solidFill>
                  <a:srgbClr val="666699">
                    <a:satMod val="155000"/>
                  </a:srgbClr>
                </a:solidFill>
                <a:prstDash val="solid"/>
              </a:ln>
              <a:solidFill>
                <a:srgbClr val="FFCAAA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4139954" y="1124743"/>
            <a:ext cx="4608512" cy="84317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44 образовательные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16013198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323528" y="188640"/>
            <a:ext cx="8712968" cy="648072"/>
          </a:xfrm>
        </p:spPr>
        <p:txBody>
          <a:bodyPr>
            <a:noAutofit/>
          </a:bodyPr>
          <a:lstStyle/>
          <a:p>
            <a:pPr algn="ctr">
              <a:defRPr sz="16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>
                <a:solidFill>
                  <a:srgbClr val="3333CC"/>
                </a:solidFill>
              </a:rPr>
              <a:t>Количество образовательных организаций, программы ГИА которых </a:t>
            </a:r>
            <a:r>
              <a:rPr lang="ru-RU" sz="1600" dirty="0" smtClean="0">
                <a:solidFill>
                  <a:srgbClr val="3333CC"/>
                </a:solidFill>
              </a:rPr>
              <a:t>завершились </a:t>
            </a:r>
            <a:r>
              <a:rPr lang="ru-RU" sz="1600" dirty="0">
                <a:solidFill>
                  <a:srgbClr val="3333CC"/>
                </a:solidFill>
              </a:rPr>
              <a:t>демонстрационным </a:t>
            </a:r>
            <a:r>
              <a:rPr lang="ru-RU" sz="1600" dirty="0" smtClean="0">
                <a:solidFill>
                  <a:srgbClr val="3333CC"/>
                </a:solidFill>
              </a:rPr>
              <a:t>экзаменом в 2018 году </a:t>
            </a:r>
            <a:r>
              <a:rPr lang="ru-RU" sz="1600" dirty="0">
                <a:solidFill>
                  <a:srgbClr val="3333CC"/>
                </a:solidFill>
              </a:rPr>
              <a:t>(в разрезе 24-х регионов)</a:t>
            </a:r>
          </a:p>
          <a:p>
            <a:endParaRPr lang="ru-RU" sz="2800" dirty="0">
              <a:solidFill>
                <a:srgbClr val="3333CC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C6008EFF-483D-45C5-AF3A-046EE1F4C34F}"/>
              </a:ext>
            </a:extLst>
          </p:cNvPr>
          <p:cNvSpPr/>
          <p:nvPr/>
        </p:nvSpPr>
        <p:spPr bwMode="auto">
          <a:xfrm>
            <a:off x="467544" y="864096"/>
            <a:ext cx="8568952" cy="580526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651447442"/>
              </p:ext>
            </p:extLst>
          </p:nvPr>
        </p:nvGraphicFramePr>
        <p:xfrm>
          <a:off x="544043" y="1030424"/>
          <a:ext cx="8568952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030254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323528" y="188640"/>
            <a:ext cx="8424936" cy="648072"/>
          </a:xfrm>
        </p:spPr>
        <p:txBody>
          <a:bodyPr>
            <a:noAutofit/>
          </a:bodyPr>
          <a:lstStyle/>
          <a:p>
            <a:pPr algn="ctr">
              <a:defRPr sz="16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>
                <a:solidFill>
                  <a:srgbClr val="3333CC"/>
                </a:solidFill>
              </a:rPr>
              <a:t>Количество выпускников образовательных организаций планируемых к сдачи ДЭ в июне 2018 года  (в разрезе 24-х регионов)</a:t>
            </a:r>
          </a:p>
          <a:p>
            <a:endParaRPr lang="ru-RU" sz="4000" dirty="0">
              <a:solidFill>
                <a:srgbClr val="3333CC"/>
              </a:solidFill>
            </a:endParaRPr>
          </a:p>
        </p:txBody>
      </p:sp>
      <p:graphicFrame>
        <p:nvGraphicFramePr>
          <p:cNvPr id="10" name="Диаграмма 9"/>
          <p:cNvGraphicFramePr/>
          <p:nvPr>
            <p:extLst/>
          </p:nvPr>
        </p:nvGraphicFramePr>
        <p:xfrm>
          <a:off x="467546" y="980728"/>
          <a:ext cx="8496944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725637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2962241-98EC-4B92-8072-728F7E6DF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152400"/>
            <a:ext cx="8568950" cy="990600"/>
          </a:xfrm>
        </p:spPr>
        <p:txBody>
          <a:bodyPr>
            <a:noAutofit/>
          </a:bodyPr>
          <a:lstStyle/>
          <a:p>
            <a:r>
              <a:rPr lang="ru-RU" sz="24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Прием в образовательные организации на начало учебного года </a:t>
            </a:r>
            <a:r>
              <a:rPr lang="ru-RU" sz="24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  1288   человек</a:t>
            </a:r>
            <a:endParaRPr lang="ru-RU" sz="24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0CC8AA8C-40BB-4F6C-B095-46C42904A5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8695387"/>
              </p:ext>
            </p:extLst>
          </p:nvPr>
        </p:nvGraphicFramePr>
        <p:xfrm>
          <a:off x="323528" y="1484784"/>
          <a:ext cx="8568951" cy="5076801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4032448">
                  <a:extLst>
                    <a:ext uri="{9D8B030D-6E8A-4147-A177-3AD203B41FA5}">
                      <a16:colId xmlns="" xmlns:a16="http://schemas.microsoft.com/office/drawing/2014/main" val="2609361061"/>
                    </a:ext>
                  </a:extLst>
                </a:gridCol>
                <a:gridCol w="2232248">
                  <a:extLst>
                    <a:ext uri="{9D8B030D-6E8A-4147-A177-3AD203B41FA5}">
                      <a16:colId xmlns="" xmlns:a16="http://schemas.microsoft.com/office/drawing/2014/main" val="3279315766"/>
                    </a:ext>
                  </a:extLst>
                </a:gridCol>
                <a:gridCol w="2304255">
                  <a:extLst>
                    <a:ext uri="{9D8B030D-6E8A-4147-A177-3AD203B41FA5}">
                      <a16:colId xmlns="" xmlns:a16="http://schemas.microsoft.com/office/drawing/2014/main" val="3030718420"/>
                    </a:ext>
                  </a:extLst>
                </a:gridCol>
              </a:tblGrid>
              <a:tr h="12167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Отчислено в процессе обучения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176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13,66%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501398693"/>
                  </a:ext>
                </a:extLst>
              </a:tr>
              <a:tr h="8139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Допущено к ДЭ в рамках ГИА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1112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86,33%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345394894"/>
                  </a:ext>
                </a:extLst>
              </a:tr>
              <a:tr h="6125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Не участвовало в ДЭ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0,54%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2174269749"/>
                  </a:ext>
                </a:extLst>
              </a:tr>
              <a:tr h="14181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Не прошло процедуры ДЭ из числа явившихся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1,08%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2373017852"/>
                  </a:ext>
                </a:extLst>
              </a:tr>
              <a:tr h="10153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Прошло процедуры ДЭ </a:t>
                      </a:r>
                    </a:p>
                    <a:p>
                      <a:pPr algn="ctr" fontAlgn="ctr"/>
                      <a:r>
                        <a:rPr lang="ru-RU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 рамках ГИА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1091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84%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21670607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992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343987A-490D-47EA-8622-A16610C20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16632"/>
            <a:ext cx="8291264" cy="86409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Распределение итоговых оценок по видам образовательных программ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CAF9D270-3631-4B1A-A15C-EA9D4E91FD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0498697"/>
              </p:ext>
            </p:extLst>
          </p:nvPr>
        </p:nvGraphicFramePr>
        <p:xfrm>
          <a:off x="323527" y="1049032"/>
          <a:ext cx="8673215" cy="5798985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356534">
                  <a:extLst>
                    <a:ext uri="{9D8B030D-6E8A-4147-A177-3AD203B41FA5}">
                      <a16:colId xmlns="" xmlns:a16="http://schemas.microsoft.com/office/drawing/2014/main" val="686684317"/>
                    </a:ext>
                  </a:extLst>
                </a:gridCol>
                <a:gridCol w="1368633">
                  <a:extLst>
                    <a:ext uri="{9D8B030D-6E8A-4147-A177-3AD203B41FA5}">
                      <a16:colId xmlns="" xmlns:a16="http://schemas.microsoft.com/office/drawing/2014/main" val="4280026274"/>
                    </a:ext>
                  </a:extLst>
                </a:gridCol>
                <a:gridCol w="1205578">
                  <a:extLst>
                    <a:ext uri="{9D8B030D-6E8A-4147-A177-3AD203B41FA5}">
                      <a16:colId xmlns="" xmlns:a16="http://schemas.microsoft.com/office/drawing/2014/main" val="2805984751"/>
                    </a:ext>
                  </a:extLst>
                </a:gridCol>
                <a:gridCol w="1332191">
                  <a:extLst>
                    <a:ext uri="{9D8B030D-6E8A-4147-A177-3AD203B41FA5}">
                      <a16:colId xmlns="" xmlns:a16="http://schemas.microsoft.com/office/drawing/2014/main" val="3977512750"/>
                    </a:ext>
                  </a:extLst>
                </a:gridCol>
                <a:gridCol w="1410279">
                  <a:extLst>
                    <a:ext uri="{9D8B030D-6E8A-4147-A177-3AD203B41FA5}">
                      <a16:colId xmlns="" xmlns:a16="http://schemas.microsoft.com/office/drawing/2014/main" val="1834110865"/>
                    </a:ext>
                  </a:extLst>
                </a:gridCol>
              </a:tblGrid>
              <a:tr h="42846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Наименование программы ГИА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 профессии СПО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Количество оценок, полученных обучающимися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 итогам ДЭ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2216380"/>
                  </a:ext>
                </a:extLst>
              </a:tr>
              <a:tr h="3894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«отлично»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«хорошо»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«</a:t>
                      </a:r>
                      <a:r>
                        <a:rPr lang="ru-RU" sz="1600" b="1" dirty="0" err="1">
                          <a:effectLst/>
                        </a:rPr>
                        <a:t>удовл</a:t>
                      </a:r>
                      <a:r>
                        <a:rPr lang="ru-RU" sz="1600" b="1" dirty="0">
                          <a:effectLst/>
                        </a:rPr>
                        <a:t>.»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«</a:t>
                      </a:r>
                      <a:r>
                        <a:rPr lang="ru-RU" sz="1600" b="1" dirty="0" err="1">
                          <a:effectLst/>
                        </a:rPr>
                        <a:t>неудовл</a:t>
                      </a:r>
                      <a:r>
                        <a:rPr lang="ru-RU" sz="1600" b="1" dirty="0">
                          <a:effectLst/>
                        </a:rPr>
                        <a:t>.»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/>
                </a:tc>
                <a:extLst>
                  <a:ext uri="{0D108BD9-81ED-4DB2-BD59-A6C34878D82A}">
                    <a16:rowId xmlns="" xmlns:a16="http://schemas.microsoft.com/office/drawing/2014/main" val="2950543129"/>
                  </a:ext>
                </a:extLst>
              </a:tr>
              <a:tr h="4294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08.01.24 Мастер столярно-плотничных, паркетных и стекольных работ</a:t>
                      </a:r>
                      <a:endParaRPr lang="ru-RU" sz="1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17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---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extLst>
                  <a:ext uri="{0D108BD9-81ED-4DB2-BD59-A6C34878D82A}">
                    <a16:rowId xmlns="" xmlns:a16="http://schemas.microsoft.com/office/drawing/2014/main" val="503603847"/>
                  </a:ext>
                </a:extLst>
              </a:tr>
              <a:tr h="4294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08.01.25 Мастер отделочных строительных и декоративных работ</a:t>
                      </a:r>
                      <a:endParaRPr lang="ru-RU" sz="1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16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9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extLst>
                  <a:ext uri="{0D108BD9-81ED-4DB2-BD59-A6C34878D82A}">
                    <a16:rowId xmlns="" xmlns:a16="http://schemas.microsoft.com/office/drawing/2014/main" val="3856805298"/>
                  </a:ext>
                </a:extLst>
              </a:tr>
              <a:tr h="8471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08.01.26 Мастер по ремонту и обслуживанию инженерных систем жилищно-коммунального хозяйства</a:t>
                      </a:r>
                      <a:endParaRPr lang="ru-RU" sz="1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53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47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23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extLst>
                  <a:ext uri="{0D108BD9-81ED-4DB2-BD59-A6C34878D82A}">
                    <a16:rowId xmlns="" xmlns:a16="http://schemas.microsoft.com/office/drawing/2014/main" val="595334420"/>
                  </a:ext>
                </a:extLst>
              </a:tr>
              <a:tr h="4294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15.01.32 Оператор станков с программным управлением</a:t>
                      </a:r>
                      <a:endParaRPr lang="ru-RU" sz="1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36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54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53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---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extLst>
                  <a:ext uri="{0D108BD9-81ED-4DB2-BD59-A6C34878D82A}">
                    <a16:rowId xmlns="" xmlns:a16="http://schemas.microsoft.com/office/drawing/2014/main" val="3793744861"/>
                  </a:ext>
                </a:extLst>
              </a:tr>
              <a:tr h="4294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15.01.33 Токарь на станках с числовым программным управлением</a:t>
                      </a:r>
                      <a:endParaRPr lang="ru-RU" sz="1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13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extLst>
                  <a:ext uri="{0D108BD9-81ED-4DB2-BD59-A6C34878D82A}">
                    <a16:rowId xmlns="" xmlns:a16="http://schemas.microsoft.com/office/drawing/2014/main" val="1758072351"/>
                  </a:ext>
                </a:extLst>
              </a:tr>
              <a:tr h="4294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15.01.34 Фрезеровщик на станках с числовым программным управлением</a:t>
                      </a:r>
                      <a:endParaRPr lang="ru-RU" sz="1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extLst>
                  <a:ext uri="{0D108BD9-81ED-4DB2-BD59-A6C34878D82A}">
                    <a16:rowId xmlns="" xmlns:a16="http://schemas.microsoft.com/office/drawing/2014/main" val="1630023908"/>
                  </a:ext>
                </a:extLst>
              </a:tr>
              <a:tr h="2767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15.01.36 Дефектоскопист</a:t>
                      </a:r>
                      <a:endParaRPr lang="ru-RU" sz="1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15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19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extLst>
                  <a:ext uri="{0D108BD9-81ED-4DB2-BD59-A6C34878D82A}">
                    <a16:rowId xmlns="" xmlns:a16="http://schemas.microsoft.com/office/drawing/2014/main" val="2602067945"/>
                  </a:ext>
                </a:extLst>
              </a:tr>
              <a:tr h="8731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18.01.33 Лаборант по контролю качества сырья, реактивов, промежуточных продуктов, готовой продукции, отходов производства (по отраслям)</a:t>
                      </a:r>
                      <a:endParaRPr lang="ru-RU" sz="1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17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---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extLst>
                  <a:ext uri="{0D108BD9-81ED-4DB2-BD59-A6C34878D82A}">
                    <a16:rowId xmlns="" xmlns:a16="http://schemas.microsoft.com/office/drawing/2014/main" val="3541779374"/>
                  </a:ext>
                </a:extLst>
              </a:tr>
              <a:tr h="4294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23.01.17 Мастер по ремонту и обслуживанию автомобилей</a:t>
                      </a:r>
                      <a:endParaRPr lang="ru-RU" sz="1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145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345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73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extLst>
                  <a:ext uri="{0D108BD9-81ED-4DB2-BD59-A6C34878D82A}">
                    <a16:rowId xmlns="" xmlns:a16="http://schemas.microsoft.com/office/drawing/2014/main" val="2226672641"/>
                  </a:ext>
                </a:extLst>
              </a:tr>
              <a:tr h="3414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ИТОГО</a:t>
                      </a:r>
                      <a:endParaRPr lang="ru-RU" sz="1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287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542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192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extLst>
                  <a:ext uri="{0D108BD9-81ED-4DB2-BD59-A6C34878D82A}">
                    <a16:rowId xmlns="" xmlns:a16="http://schemas.microsoft.com/office/drawing/2014/main" val="17074414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346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156" y="980731"/>
            <a:ext cx="4572000" cy="2569934"/>
          </a:xfrm>
          <a:prstGeom prst="rect">
            <a:avLst/>
          </a:prstGeom>
          <a:solidFill>
            <a:schemeClr val="bg1"/>
          </a:solidFill>
          <a:ln>
            <a:solidFill>
              <a:srgbClr val="D55000"/>
            </a:solidFill>
          </a:ln>
        </p:spPr>
        <p:txBody>
          <a:bodyPr>
            <a:spAutoFit/>
          </a:bodyPr>
          <a:lstStyle/>
          <a:p>
            <a:pPr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charset="0"/>
              </a:rPr>
              <a:t>Выбор 44-мя образовательными организациями конкретного КОД:</a:t>
            </a:r>
          </a:p>
          <a:p>
            <a:pPr marL="228600" indent="220980" algn="just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CAAA">
                    <a:lumMod val="25000"/>
                  </a:srgbClr>
                </a:solidFill>
                <a:latin typeface="Tahoma" charset="0"/>
                <a:ea typeface="Tahoma" panose="020B0604030504040204" pitchFamily="34" charset="0"/>
              </a:rPr>
              <a:t>КОД </a:t>
            </a:r>
            <a:r>
              <a:rPr lang="ru-RU" sz="2000" b="1" dirty="0">
                <a:solidFill>
                  <a:srgbClr val="FFCAAA">
                    <a:lumMod val="25000"/>
                  </a:srgbClr>
                </a:solidFill>
                <a:latin typeface="Tahoma" charset="0"/>
                <a:ea typeface="Tahoma" panose="020B0604030504040204" pitchFamily="34" charset="0"/>
              </a:rPr>
              <a:t>1 –11 ПОО</a:t>
            </a:r>
            <a:endParaRPr lang="ru-RU" sz="1600" b="1" dirty="0">
              <a:solidFill>
                <a:srgbClr val="FFCAAA">
                  <a:lumMod val="25000"/>
                </a:srgbClr>
              </a:solidFill>
              <a:latin typeface="Tahoma" charset="0"/>
              <a:ea typeface="Tahoma" panose="020B0604030504040204" pitchFamily="34" charset="0"/>
            </a:endParaRPr>
          </a:p>
          <a:p>
            <a:pPr marL="228600" indent="220980" algn="just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FFCAAA">
                    <a:lumMod val="25000"/>
                  </a:srgbClr>
                </a:solidFill>
                <a:latin typeface="Tahoma" charset="0"/>
                <a:ea typeface="Tahoma" panose="020B0604030504040204" pitchFamily="34" charset="0"/>
              </a:rPr>
              <a:t>КОД 2 – 16 ПОО</a:t>
            </a:r>
            <a:endParaRPr lang="ru-RU" sz="1600" b="1" dirty="0">
              <a:solidFill>
                <a:srgbClr val="FFCAAA">
                  <a:lumMod val="25000"/>
                </a:srgbClr>
              </a:solidFill>
              <a:latin typeface="Tahoma" charset="0"/>
              <a:ea typeface="Tahoma" panose="020B0604030504040204" pitchFamily="34" charset="0"/>
            </a:endParaRPr>
          </a:p>
          <a:p>
            <a:pPr marL="228600" indent="220980" algn="just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FFCAAA">
                    <a:lumMod val="25000"/>
                  </a:srgbClr>
                </a:solidFill>
                <a:latin typeface="Tahoma" charset="0"/>
                <a:ea typeface="Tahoma" panose="020B0604030504040204" pitchFamily="34" charset="0"/>
              </a:rPr>
              <a:t>КОД 3 – 26 ПОО</a:t>
            </a:r>
            <a:endParaRPr lang="ru-RU" sz="1600" b="1" dirty="0">
              <a:solidFill>
                <a:srgbClr val="FFCAAA">
                  <a:lumMod val="25000"/>
                </a:srgbClr>
              </a:solidFill>
              <a:latin typeface="Tahoma" charset="0"/>
              <a:ea typeface="Tahoma" panose="020B0604030504040204" pitchFamily="34" charset="0"/>
            </a:endParaRPr>
          </a:p>
          <a:p>
            <a:pPr marL="228600" indent="220980" algn="just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FFCAAA">
                    <a:lumMod val="25000"/>
                  </a:srgbClr>
                </a:solidFill>
                <a:latin typeface="Tahoma" charset="0"/>
                <a:ea typeface="Tahoma" panose="020B0604030504040204" pitchFamily="34" charset="0"/>
              </a:rPr>
              <a:t>КОД 4 – 1 ПОО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23928" y="3356996"/>
            <a:ext cx="4823894" cy="3352328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charset="0"/>
              </a:rPr>
              <a:t>Длительность процедур проведения демонстрационного экзамена в зависимости от применения комплекта оценочной документации в соответствии с компетенциями </a:t>
            </a:r>
            <a:r>
              <a:rPr lang="ru-RU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charset="0"/>
              </a:rPr>
              <a:t>Ворлдскиллс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charset="0"/>
              </a:rPr>
              <a:t>, составила:</a:t>
            </a:r>
          </a:p>
          <a:p>
            <a:pPr indent="450215" algn="just" fontAlgn="base">
              <a:lnSpc>
                <a:spcPct val="107000"/>
              </a:lnSpc>
              <a:spcBef>
                <a:spcPct val="0"/>
              </a:spcBef>
              <a:spcAft>
                <a:spcPct val="0"/>
              </a:spcAft>
            </a:pPr>
            <a:endParaRPr lang="ru-RU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charset="0"/>
            </a:endParaRPr>
          </a:p>
          <a:p>
            <a:pPr indent="450215" algn="just" fontAlgn="base">
              <a:lnSpc>
                <a:spcPct val="107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n w="1905"/>
                <a:solidFill>
                  <a:srgbClr val="E78A00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charset="0"/>
              </a:rPr>
              <a:t>КОД 1 – от 5,5 до 22 часов</a:t>
            </a:r>
          </a:p>
          <a:p>
            <a:pPr indent="450215" algn="just" fontAlgn="base">
              <a:lnSpc>
                <a:spcPct val="107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n w="1905"/>
                <a:solidFill>
                  <a:srgbClr val="E78A00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charset="0"/>
              </a:rPr>
              <a:t>КОД 2 – от 4 до 18 часов</a:t>
            </a:r>
          </a:p>
          <a:p>
            <a:pPr indent="450215" algn="just" fontAlgn="base">
              <a:lnSpc>
                <a:spcPct val="107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n w="1905"/>
                <a:solidFill>
                  <a:srgbClr val="E78A00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charset="0"/>
              </a:rPr>
              <a:t>КОД 3 – от 2 до 9 часов</a:t>
            </a:r>
          </a:p>
          <a:p>
            <a:pPr indent="450215" algn="just" fontAlgn="base">
              <a:lnSpc>
                <a:spcPct val="107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n w="1905"/>
                <a:solidFill>
                  <a:srgbClr val="E78A00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charset="0"/>
              </a:rPr>
              <a:t>КОД 4 – 2 часа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005064"/>
            <a:ext cx="3240360" cy="22467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u="sng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charset="0"/>
                <a:ea typeface="Tahoma" panose="020B0604030504040204" pitchFamily="34" charset="0"/>
              </a:rPr>
              <a:t>Дипломы с отличием </a:t>
            </a:r>
            <a:r>
              <a:rPr lang="ru-RU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charset="0"/>
                <a:ea typeface="Tahoma" panose="020B0604030504040204" pitchFamily="34" charset="0"/>
              </a:rPr>
              <a:t>получили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Tahoma" panose="020B0604030504040204" pitchFamily="34" charset="0"/>
              </a:rPr>
              <a:t>7,7% (84 чел.) </a:t>
            </a:r>
            <a:r>
              <a:rPr lang="ru-RU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charset="0"/>
                <a:ea typeface="Tahoma" panose="020B0604030504040204" pitchFamily="34" charset="0"/>
              </a:rPr>
              <a:t>от общего количества прошедших процедуру ДЭ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charset="0"/>
              <a:ea typeface="Tahoma" panose="020B060403050404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charset="0"/>
              <a:ea typeface="Tahoma" panose="020B0604030504040204" pitchFamily="34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8696551"/>
              </p:ext>
            </p:extLst>
          </p:nvPr>
        </p:nvGraphicFramePr>
        <p:xfrm>
          <a:off x="4755966" y="807465"/>
          <a:ext cx="435597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20738" y="260648"/>
            <a:ext cx="820891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Aft>
                <a:spcPct val="0"/>
              </a:spcAft>
            </a:pP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+mj-ea"/>
                <a:cs typeface="+mj-cs"/>
              </a:rPr>
              <a:t>Цифры и результаты </a:t>
            </a:r>
          </a:p>
        </p:txBody>
      </p:sp>
      <p:pic>
        <p:nvPicPr>
          <p:cNvPr id="8" name="Рисунок 7" descr="Московский политех_лог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344882" y="6089950"/>
            <a:ext cx="1170990" cy="365109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0BFE7F53-16A5-42DA-B87B-B7ACEF299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819" y="33184"/>
            <a:ext cx="1412181" cy="513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193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116632"/>
            <a:ext cx="6120680" cy="64807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Ключевые достижения 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3568" y="6525344"/>
            <a:ext cx="2289048" cy="260648"/>
          </a:xfrm>
        </p:spPr>
        <p:txBody>
          <a:bodyPr/>
          <a:lstStyle/>
          <a:p>
            <a:fld id="{2DA36479-E046-4A76-9E78-97BFA9A93E35}" type="datetime1">
              <a:rPr lang="ru-RU" altLang="ru-RU" sz="1400" smtClean="0">
                <a:solidFill>
                  <a:prstClr val="black"/>
                </a:solidFill>
              </a:rPr>
              <a:pPr/>
              <a:t>23.01.2019</a:t>
            </a:fld>
            <a:endParaRPr lang="ru-RU" altLang="ru-RU" sz="1400" dirty="0">
              <a:solidFill>
                <a:prstClr val="black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049659631"/>
              </p:ext>
            </p:extLst>
          </p:nvPr>
        </p:nvGraphicFramePr>
        <p:xfrm>
          <a:off x="-2052736" y="1124744"/>
          <a:ext cx="13249472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8" descr="Московский политех_лого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8344882" y="6089950"/>
            <a:ext cx="1170990" cy="365109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="" xmlns:a16="http://schemas.microsoft.com/office/drawing/2014/main" id="{0BFE7F53-16A5-42DA-B87B-B7ACEF299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358" y="32547"/>
            <a:ext cx="1182810" cy="4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26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4484BD-6F97-4C73-9403-C0E9E45A3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9036496" cy="828328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Колледжи, в которых будет проводиться демонстрационный экзамен в рамках ГИА в 2019 году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C1AFFA19-4221-4A48-93F8-25A71C3E96C0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310585776"/>
              </p:ext>
            </p:extLst>
          </p:nvPr>
        </p:nvGraphicFramePr>
        <p:xfrm>
          <a:off x="323528" y="1052736"/>
          <a:ext cx="8712968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64436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36479-E046-4A76-9E78-97BFA9A93E35}" type="datetime1">
              <a:rPr lang="ru-RU" altLang="ru-RU" smtClean="0">
                <a:solidFill>
                  <a:srgbClr val="FF9900"/>
                </a:solidFill>
              </a:rPr>
              <a:pPr/>
              <a:t>23.01.2019</a:t>
            </a:fld>
            <a:endParaRPr lang="ru-RU" altLang="ru-RU">
              <a:solidFill>
                <a:srgbClr val="FF99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altLang="ru-RU" smtClean="0">
                <a:solidFill>
                  <a:srgbClr val="FF9900"/>
                </a:solidFill>
              </a:rPr>
              <a:t>Страница </a:t>
            </a:r>
            <a:fld id="{ED4B06DE-B938-40BA-8AC3-BC6EEEF3409A}" type="slidenum">
              <a:rPr lang="ru-RU" altLang="ru-RU" smtClean="0">
                <a:solidFill>
                  <a:srgbClr val="FF9900"/>
                </a:solidFill>
              </a:rPr>
              <a:pPr/>
              <a:t>31</a:t>
            </a:fld>
            <a:endParaRPr lang="ru-RU" altLang="ru-RU">
              <a:solidFill>
                <a:srgbClr val="FF99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6309320"/>
            <a:ext cx="8712968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464588656"/>
              </p:ext>
            </p:extLst>
          </p:nvPr>
        </p:nvGraphicFramePr>
        <p:xfrm>
          <a:off x="251520" y="548680"/>
          <a:ext cx="8640960" cy="6178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51520" y="5301208"/>
            <a:ext cx="230425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ДЭ в рамках ГИА-2019 год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9766" y="116632"/>
            <a:ext cx="8856984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964488" y="116632"/>
            <a:ext cx="144016" cy="6741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15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86886"/>
          </a:xfrm>
        </p:spPr>
        <p:txBody>
          <a:bodyPr/>
          <a:lstStyle/>
          <a:p>
            <a:r>
              <a:rPr lang="ru-RU" sz="2400" b="1" dirty="0" smtClean="0">
                <a:ln/>
                <a:solidFill>
                  <a:srgbClr val="002060"/>
                </a:solidFill>
                <a:latin typeface="+mn-lt"/>
                <a:ea typeface="+mn-ea"/>
                <a:cs typeface="+mn-cs"/>
              </a:rPr>
              <a:t>ДЭ в </a:t>
            </a:r>
            <a:r>
              <a:rPr lang="ru-RU" sz="2400" b="1" dirty="0" err="1" smtClean="0">
                <a:ln/>
                <a:solidFill>
                  <a:srgbClr val="002060"/>
                </a:solidFill>
                <a:latin typeface="+mn-lt"/>
                <a:ea typeface="+mn-ea"/>
                <a:cs typeface="+mn-cs"/>
              </a:rPr>
              <a:t>Приволожском</a:t>
            </a:r>
            <a:r>
              <a:rPr lang="ru-RU" sz="2400" b="1" dirty="0" smtClean="0">
                <a:ln/>
                <a:solidFill>
                  <a:srgbClr val="002060"/>
                </a:solidFill>
                <a:latin typeface="+mn-lt"/>
                <a:ea typeface="+mn-ea"/>
                <a:cs typeface="+mn-cs"/>
              </a:rPr>
              <a:t> Федеральном округе в 2019</a:t>
            </a:r>
            <a:endParaRPr lang="ru-RU" sz="2400" b="1" dirty="0">
              <a:ln/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8488003"/>
              </p:ext>
            </p:extLst>
          </p:nvPr>
        </p:nvGraphicFramePr>
        <p:xfrm>
          <a:off x="395536" y="876748"/>
          <a:ext cx="8496944" cy="5875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8142"/>
                <a:gridCol w="1301076"/>
                <a:gridCol w="3863489"/>
                <a:gridCol w="2124237"/>
              </a:tblGrid>
              <a:tr h="3727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Республика Башкортостан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447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230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b="1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Кировская область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25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0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b="1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Республика Марий Эл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-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0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b="1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Республика Мордовия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129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0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b="1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Нижегородская область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41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0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b="1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Оренбургская область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-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0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b="1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Пензенская область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25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0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Пермский край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44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0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b="1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Самарская область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26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0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b="1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Саратовская область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85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0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b="1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Республика Татарстан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166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0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b="1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Удмуртская Республика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25 (?)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0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b="1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Ульяновская область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24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0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b="1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Чувашская Республика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268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" name="Рисунок 19" descr="Flag of Bashkortostan.sv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147" y="928181"/>
            <a:ext cx="476250" cy="3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Flag of Kirov Oblast.sv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147" y="1364794"/>
            <a:ext cx="47625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 descr="Flag of Mari El (2011).png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994" y="1757440"/>
            <a:ext cx="476250" cy="3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 descr="Flag of Mordovia.svg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147" y="2203286"/>
            <a:ext cx="476250" cy="3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 descr="Flag of Nizhny Novgorod Region.svg">
            <a:hlinkClick r:id="rId10"/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147" y="2612538"/>
            <a:ext cx="476250" cy="31432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25" name="Рисунок 24" descr="Flag of Orenburg Oblast.svg">
            <a:hlinkClick r:id="rId12"/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850" y="3060380"/>
            <a:ext cx="476250" cy="3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Рисунок 25" descr="Flag of Penza Oblast.svg">
            <a:hlinkClick r:id="rId14"/>
          </p:cNvPr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850" y="3437570"/>
            <a:ext cx="476250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Рисунок 26" descr="Flag of Perm Krai.svg">
            <a:hlinkClick r:id="rId16"/>
          </p:cNvPr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850" y="3861048"/>
            <a:ext cx="476250" cy="3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Рисунок 27" descr="Flag of Samara Oblast.svg">
            <a:hlinkClick r:id="rId18"/>
          </p:cNvPr>
          <p:cNvPicPr/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850" y="4293096"/>
            <a:ext cx="476250" cy="3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Рисунок 28" descr="Flag of Saratov Oblast.svg">
            <a:hlinkClick r:id="rId20"/>
          </p:cNvPr>
          <p:cNvPicPr/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850" y="4767986"/>
            <a:ext cx="476250" cy="3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Рисунок 29" descr="Flag of Tatarstan.svg">
            <a:hlinkClick r:id="rId22"/>
          </p:cNvPr>
          <p:cNvPicPr/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146" y="5229200"/>
            <a:ext cx="494954" cy="238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Рисунок 30" descr="Flag of Udmurtia.svg">
            <a:hlinkClick r:id="rId24"/>
          </p:cNvPr>
          <p:cNvPicPr/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850" y="5589240"/>
            <a:ext cx="476250" cy="310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Рисунок 31" descr="Flag of Ulyanovsk Oblast.svg">
            <a:hlinkClick r:id="rId26"/>
          </p:cNvPr>
          <p:cNvPicPr/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850" y="6021288"/>
            <a:ext cx="476250" cy="3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Рисунок 32" descr="Flag of Chuvashia.svg">
            <a:hlinkClick r:id="rId28"/>
          </p:cNvPr>
          <p:cNvPicPr/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136" y="6453336"/>
            <a:ext cx="476250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авая фигурная скобка 5"/>
          <p:cNvSpPr/>
          <p:nvPr/>
        </p:nvSpPr>
        <p:spPr bwMode="auto">
          <a:xfrm>
            <a:off x="7452320" y="928181"/>
            <a:ext cx="504056" cy="5672792"/>
          </a:xfrm>
          <a:prstGeom prst="rightBrace">
            <a:avLst>
              <a:gd name="adj1" fmla="val 94502"/>
              <a:gd name="adj2" fmla="val 50000"/>
            </a:avLst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8100392" y="2799406"/>
            <a:ext cx="576064" cy="2004033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1280 чел.</a:t>
            </a:r>
          </a:p>
        </p:txBody>
      </p:sp>
    </p:spTree>
    <p:extLst>
      <p:ext uri="{BB962C8B-B14F-4D97-AF65-F5344CB8AC3E}">
        <p14:creationId xmlns:p14="http://schemas.microsoft.com/office/powerpoint/2010/main" val="134593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6EA5A-E5EF-4459-B61F-B6230B867947}" type="datetime1">
              <a:rPr lang="ru-RU" altLang="ru-RU" smtClean="0">
                <a:solidFill>
                  <a:srgbClr val="FF9900"/>
                </a:solidFill>
              </a:rPr>
              <a:pPr/>
              <a:t>23.01.2019</a:t>
            </a:fld>
            <a:endParaRPr lang="ru-RU" altLang="ru-RU">
              <a:solidFill>
                <a:srgbClr val="FF99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altLang="ru-RU">
                <a:solidFill>
                  <a:srgbClr val="FF9900"/>
                </a:solidFill>
              </a:rPr>
              <a:t>Страница </a:t>
            </a:r>
            <a:fld id="{DFA6E9FC-74CC-4D9C-95F7-4A24383949BE}" type="slidenum">
              <a:rPr lang="ru-RU" altLang="ru-RU" smtClean="0">
                <a:solidFill>
                  <a:srgbClr val="FF9900"/>
                </a:solidFill>
              </a:rPr>
              <a:pPr/>
              <a:t>33</a:t>
            </a:fld>
            <a:endParaRPr lang="ru-RU" altLang="ru-RU">
              <a:solidFill>
                <a:srgbClr val="FF9900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025199076"/>
              </p:ext>
            </p:extLst>
          </p:nvPr>
        </p:nvGraphicFramePr>
        <p:xfrm>
          <a:off x="103694" y="15984"/>
          <a:ext cx="8932802" cy="6221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D8830EBB-5C64-4878-A063-B706C67BF05D}"/>
              </a:ext>
            </a:extLst>
          </p:cNvPr>
          <p:cNvSpPr/>
          <p:nvPr/>
        </p:nvSpPr>
        <p:spPr>
          <a:xfrm rot="10800000" flipV="1">
            <a:off x="504101" y="6309320"/>
            <a:ext cx="8435281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7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5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3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0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83" algn="l" defTabSz="914353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60" algn="l" defTabSz="914353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36" algn="l" defTabSz="914353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13" algn="l" defTabSz="914353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ДЭ по профессии «Повар» в субъектах РФ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507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36479-E046-4A76-9E78-97BFA9A93E35}" type="datetime1">
              <a:rPr lang="ru-RU" altLang="ru-RU" smtClean="0">
                <a:solidFill>
                  <a:srgbClr val="FF9900"/>
                </a:solidFill>
              </a:rPr>
              <a:pPr/>
              <a:t>23.01.2019</a:t>
            </a:fld>
            <a:endParaRPr lang="ru-RU" altLang="ru-RU">
              <a:solidFill>
                <a:srgbClr val="FF99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altLang="ru-RU" smtClean="0">
                <a:solidFill>
                  <a:srgbClr val="FF9900"/>
                </a:solidFill>
              </a:rPr>
              <a:t>Страница </a:t>
            </a:r>
            <a:fld id="{ED4B06DE-B938-40BA-8AC3-BC6EEEF3409A}" type="slidenum">
              <a:rPr lang="ru-RU" altLang="ru-RU" smtClean="0">
                <a:solidFill>
                  <a:srgbClr val="FF9900"/>
                </a:solidFill>
              </a:rPr>
              <a:pPr/>
              <a:t>34</a:t>
            </a:fld>
            <a:endParaRPr lang="ru-RU" altLang="ru-RU">
              <a:solidFill>
                <a:srgbClr val="FF99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0"/>
            <a:ext cx="8022056" cy="6703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37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9246" y="1831643"/>
            <a:ext cx="8111836" cy="722909"/>
          </a:xfrm>
        </p:spPr>
        <p:txBody>
          <a:bodyPr>
            <a:noAutofit/>
          </a:bodyPr>
          <a:lstStyle/>
          <a:p>
            <a:pPr algn="ctr"/>
            <a:r>
              <a:rPr lang="ru-RU" sz="40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Благодарим за внимание!</a:t>
            </a:r>
            <a:endParaRPr lang="ru-RU" sz="4000" b="1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0778955-5511-4CB4-B4EE-2B5CF0E9BDB3}"/>
              </a:ext>
            </a:extLst>
          </p:cNvPr>
          <p:cNvSpPr/>
          <p:nvPr/>
        </p:nvSpPr>
        <p:spPr>
          <a:xfrm>
            <a:off x="971600" y="287011"/>
            <a:ext cx="3687203" cy="6328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2060"/>
                </a:solidFill>
              </a:rPr>
              <a:t>Московский Политехнический университет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773468" y="4941168"/>
            <a:ext cx="8652681" cy="13935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algn="ctr" fontAlgn="base">
              <a:lnSpc>
                <a:spcPct val="115000"/>
              </a:lnSpc>
              <a:spcAft>
                <a:spcPct val="0"/>
              </a:spcAft>
              <a:buClr>
                <a:srgbClr val="4D160F">
                  <a:shade val="95000"/>
                </a:srgbClr>
              </a:buClr>
              <a:buSzPct val="65000"/>
              <a:defRPr/>
            </a:pPr>
            <a:r>
              <a:rPr lang="en-US" sz="2400" b="1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ahoma" panose="020B0604030504040204" pitchFamily="34" charset="0"/>
              </a:rPr>
              <a:t>Email</a:t>
            </a:r>
            <a:r>
              <a:rPr lang="ru-RU" sz="2400" b="1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ahoma" panose="020B0604030504040204" pitchFamily="34" charset="0"/>
              </a:rPr>
              <a:t>: </a:t>
            </a:r>
            <a:r>
              <a:rPr lang="en-US" sz="2400" b="1" dirty="0">
                <a:ln w="1905"/>
                <a:solidFill>
                  <a:srgbClr val="F1861B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ahoma" panose="020B0604030504040204" pitchFamily="34" charset="0"/>
              </a:rPr>
              <a:t>Fgos-top50@mail.ru</a:t>
            </a:r>
          </a:p>
          <a:p>
            <a:pPr marL="137160" algn="ctr" fontAlgn="base">
              <a:lnSpc>
                <a:spcPct val="115000"/>
              </a:lnSpc>
              <a:spcAft>
                <a:spcPct val="0"/>
              </a:spcAft>
              <a:buClr>
                <a:srgbClr val="4D160F">
                  <a:shade val="95000"/>
                </a:srgbClr>
              </a:buClr>
              <a:buSzPct val="65000"/>
              <a:defRPr/>
            </a:pPr>
            <a:r>
              <a:rPr lang="en-US" sz="2400" b="1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  <a:t>		</a:t>
            </a:r>
            <a:r>
              <a:rPr lang="en-US" sz="2400" b="1" dirty="0">
                <a:ln w="1905"/>
                <a:solidFill>
                  <a:srgbClr val="F1861B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ahoma" panose="020B0604030504040204" pitchFamily="34" charset="0"/>
              </a:rPr>
              <a:t>Labor-dpo@mail.ru</a:t>
            </a:r>
            <a:endParaRPr lang="ru-RU" sz="2400" b="1" dirty="0">
              <a:ln w="1905"/>
              <a:solidFill>
                <a:srgbClr val="F1861B">
                  <a:lumMod val="75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Tahoma" panose="020B060403050404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8830EBB-5C64-4878-A063-B706C67BF05D}"/>
              </a:ext>
            </a:extLst>
          </p:cNvPr>
          <p:cNvSpPr/>
          <p:nvPr/>
        </p:nvSpPr>
        <p:spPr>
          <a:xfrm flipV="1">
            <a:off x="510402" y="6314007"/>
            <a:ext cx="8584834" cy="562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7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5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3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0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83" algn="l" defTabSz="914353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60" algn="l" defTabSz="914353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36" algn="l" defTabSz="914353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13" algn="l" defTabSz="914353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rgbClr val="FFFFFF"/>
              </a:solidFill>
            </a:endParaRPr>
          </a:p>
        </p:txBody>
      </p:sp>
      <p:pic>
        <p:nvPicPr>
          <p:cNvPr id="9" name="Picture 2" descr="https://avatars.mds.yandex.net/get-altay/236825/2a0000015dcb6c3e1b7537837b7616440776/XX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86" y="415398"/>
            <a:ext cx="420007" cy="42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0BFE7F53-16A5-42DA-B87B-B7ACEF299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634" y="390625"/>
            <a:ext cx="1330826" cy="529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7306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9" y="188640"/>
            <a:ext cx="7772744" cy="1800200"/>
          </a:xfrm>
          <a:solidFill>
            <a:schemeClr val="lt1"/>
          </a:solidFill>
        </p:spPr>
        <p:txBody>
          <a:bodyPr>
            <a:noAutofit/>
          </a:bodyPr>
          <a:lstStyle/>
          <a:p>
            <a:pPr>
              <a:spcAft>
                <a:spcPts val="750"/>
              </a:spcAft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3399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/>
                <a:ea typeface="Times New Roman"/>
                <a:cs typeface="Times New Roman"/>
              </a:rPr>
              <a:t>ПРИКАЗ  от 17 ноября 2017 г. N 1138  </a:t>
            </a:r>
            <a:b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3399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/>
                <a:ea typeface="Times New Roman"/>
                <a:cs typeface="Times New Roman"/>
              </a:rPr>
            </a:b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3399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/>
                <a:ea typeface="Times New Roman"/>
                <a:cs typeface="Times New Roman"/>
              </a:rPr>
              <a:t>О ВНЕСЕНИИ   ИЗМЕНЕНИЙ</a:t>
            </a:r>
            <a:r>
              <a: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3399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/>
                <a:ea typeface="Times New Roman"/>
                <a:cs typeface="Times New Roman"/>
              </a:rPr>
              <a:t>   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3399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/>
                <a:ea typeface="Times New Roman"/>
                <a:cs typeface="Times New Roman"/>
              </a:rPr>
              <a:t>В ПОРЯДОК ПРОВЕДЕНИЯ ГОСУДАРСТВЕННОЙ ИТОГОВОЙ АТТЕСТАЦИИ   ПО ОБРАЗОВАТЕЛЬНЫМ ПРОГРАММАМ СРЕДНЕГО ПРОФЕССИОНАЛЬНОГО   ОБРАЗОВАНИЯ, УТВЕРЖДЕННЫЙ ПРИКАЗОМ МИНИСТЕРСТВА ОБРАЗОВАНИЯ</a:t>
            </a:r>
            <a:r>
              <a: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3399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/>
                <a:ea typeface="Times New Roman"/>
                <a:cs typeface="Times New Roman"/>
              </a:rPr>
              <a:t>   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3399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/>
                <a:ea typeface="Times New Roman"/>
                <a:cs typeface="Times New Roman"/>
              </a:rPr>
              <a:t>И НАУКИ РОССИЙСКОЙ ФЕДЕРАЦИИ ОТ 16 АВГУСТА 2013 Г. N 968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33399"/>
              </a:solidFill>
              <a:effectLst>
                <a:reflection blurRad="12700" stA="28000" endPos="45000" dist="1000" dir="5400000" sy="-100000" algn="bl" rotWithShape="0"/>
              </a:effectLst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634" y="260649"/>
            <a:ext cx="936105" cy="182573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9900" dirty="0">
                <a:solidFill>
                  <a:srgbClr val="C00000"/>
                </a:solidFill>
              </a:rPr>
              <a:t>!</a:t>
            </a:r>
            <a:endParaRPr lang="ru-RU" sz="199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679425"/>
            <a:ext cx="8424939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algn="just" fontAlgn="base">
              <a:spcBef>
                <a:spcPct val="20000"/>
              </a:spcBef>
              <a:spcAft>
                <a:spcPct val="0"/>
              </a:spcAft>
              <a:buClr>
                <a:srgbClr val="4F81BD"/>
              </a:buClr>
              <a:defRPr/>
            </a:pPr>
            <a:r>
              <a:rPr lang="ru-RU" sz="1600" b="1" dirty="0">
                <a:solidFill>
                  <a:prstClr val="black"/>
                </a:solidFill>
                <a:latin typeface="Tahoma" charset="0"/>
              </a:rPr>
              <a:t>…….В случае проведения демонстрационного экзамена в состав ГЭК входят также эксперты союза "Агентство развития профессиональных сообществ и рабочих кадров "Молодые профессионалы (</a:t>
            </a:r>
            <a:r>
              <a:rPr lang="ru-RU" sz="1600" b="1" dirty="0" err="1">
                <a:solidFill>
                  <a:prstClr val="black"/>
                </a:solidFill>
                <a:latin typeface="Tahoma" charset="0"/>
              </a:rPr>
              <a:t>Ворлдскиллс</a:t>
            </a:r>
            <a:r>
              <a:rPr lang="ru-RU" sz="1600" b="1" dirty="0">
                <a:solidFill>
                  <a:prstClr val="black"/>
                </a:solidFill>
                <a:latin typeface="Tahoma" charset="0"/>
              </a:rPr>
              <a:t> Россия)" (далее - союз).</a:t>
            </a:r>
          </a:p>
          <a:p>
            <a:pPr marL="6350" algn="just" fontAlgn="base">
              <a:spcBef>
                <a:spcPct val="20000"/>
              </a:spcBef>
              <a:spcAft>
                <a:spcPct val="0"/>
              </a:spcAft>
              <a:buClr>
                <a:srgbClr val="4F81BD"/>
              </a:buClr>
              <a:defRPr/>
            </a:pPr>
            <a:endParaRPr lang="ru-RU" sz="1600" b="1" dirty="0">
              <a:solidFill>
                <a:prstClr val="black"/>
              </a:solidFill>
              <a:latin typeface="Tahoma" charset="0"/>
            </a:endParaRPr>
          </a:p>
          <a:p>
            <a:pPr marL="6350" algn="just" fontAlgn="base">
              <a:spcBef>
                <a:spcPct val="20000"/>
              </a:spcBef>
              <a:spcAft>
                <a:spcPct val="0"/>
              </a:spcAft>
              <a:buClr>
                <a:srgbClr val="4F81BD"/>
              </a:buClr>
              <a:defRPr/>
            </a:pPr>
            <a:endParaRPr lang="ru-RU" sz="1600" b="1" dirty="0">
              <a:solidFill>
                <a:prstClr val="black"/>
              </a:solidFill>
              <a:latin typeface="Tahoma" charset="0"/>
            </a:endParaRPr>
          </a:p>
          <a:p>
            <a:pPr fontAlgn="base">
              <a:spcBef>
                <a:spcPct val="0"/>
              </a:spcBef>
              <a:spcAft>
                <a:spcPts val="2400"/>
              </a:spcAft>
            </a:pPr>
            <a:r>
              <a:rPr lang="ru-RU" sz="1600" b="1" dirty="0">
                <a:solidFill>
                  <a:srgbClr val="000000"/>
                </a:solidFill>
                <a:latin typeface="Tahoma" charset="0"/>
              </a:rPr>
              <a:t>Программа ГИА, </a:t>
            </a:r>
            <a:r>
              <a:rPr lang="ru-RU" sz="1600" b="1" dirty="0">
                <a:solidFill>
                  <a:srgbClr val="C00000"/>
                </a:solidFill>
                <a:latin typeface="Tahoma" charset="0"/>
              </a:rPr>
              <a:t>методика оценивания </a:t>
            </a:r>
            <a:r>
              <a:rPr lang="ru-RU" sz="1600" b="1" dirty="0">
                <a:solidFill>
                  <a:srgbClr val="FF0000"/>
                </a:solidFill>
                <a:latin typeface="Tahoma" charset="0"/>
              </a:rPr>
              <a:t>результатов</a:t>
            </a:r>
            <a:r>
              <a:rPr lang="ru-RU" sz="1600" b="1" dirty="0">
                <a:solidFill>
                  <a:srgbClr val="000000"/>
                </a:solidFill>
                <a:latin typeface="Tahoma" charset="0"/>
              </a:rPr>
              <a:t>, требования к ВКР, </a:t>
            </a:r>
            <a:r>
              <a:rPr lang="ru-RU" sz="1600" b="1" dirty="0">
                <a:solidFill>
                  <a:srgbClr val="C00000"/>
                </a:solidFill>
                <a:latin typeface="Tahoma" charset="0"/>
              </a:rPr>
              <a:t>задания и продолжительность государственных экзаменов определяются с учетом ПООП СПО </a:t>
            </a:r>
            <a:r>
              <a:rPr lang="ru-RU" sz="1600" b="1" dirty="0">
                <a:solidFill>
                  <a:srgbClr val="000000"/>
                </a:solidFill>
                <a:latin typeface="Tahoma" charset="0"/>
              </a:rPr>
              <a:t>и утверждаются образовательной организацией после их обсуждения на заседании педагогического совета образовательной организации с участием председателей ГЭК.</a:t>
            </a:r>
          </a:p>
          <a:p>
            <a:pPr fontAlgn="base">
              <a:spcBef>
                <a:spcPct val="0"/>
              </a:spcBef>
              <a:spcAft>
                <a:spcPts val="2400"/>
              </a:spcAft>
            </a:pPr>
            <a:r>
              <a:rPr lang="ru-RU" sz="1600" b="1" dirty="0">
                <a:solidFill>
                  <a:srgbClr val="C00000"/>
                </a:solidFill>
                <a:latin typeface="Tahoma" charset="0"/>
              </a:rPr>
              <a:t>Задания ДЭ разрабатываются на основе профессиональных стандартов (при наличии) и с учетом оценочных материалов (при наличии), разработанных союзом.".</a:t>
            </a:r>
          </a:p>
          <a:p>
            <a:pPr marL="6350" algn="just" fontAlgn="base">
              <a:spcBef>
                <a:spcPct val="20000"/>
              </a:spcBef>
              <a:spcAft>
                <a:spcPct val="0"/>
              </a:spcAft>
              <a:buClr>
                <a:srgbClr val="4F81BD"/>
              </a:buClr>
              <a:defRPr/>
            </a:pPr>
            <a:endParaRPr lang="ru-RU" sz="1600" b="1" dirty="0">
              <a:solidFill>
                <a:prstClr val="black"/>
              </a:solidFill>
              <a:latin typeface="Tahoma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3427" y="2158394"/>
            <a:ext cx="7896593" cy="382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 fontAlgn="base">
              <a:lnSpc>
                <a:spcPct val="115000"/>
              </a:lnSpc>
              <a:spcBef>
                <a:spcPct val="0"/>
              </a:spcBef>
            </a:pPr>
            <a:r>
              <a:rPr lang="ru-RU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/>
                <a:cs typeface="Times New Roman"/>
              </a:rPr>
              <a:t>Абзац второй пункта 6 изложить в следующей редакции:</a:t>
            </a:r>
            <a:endParaRPr lang="ru-RU" sz="2400" b="1" i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charset="0"/>
              <a:ea typeface="Calibri"/>
              <a:cs typeface="Times New Roman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B5356D2-63E5-441A-ABB5-575E7F5F4F8D}"/>
              </a:ext>
            </a:extLst>
          </p:cNvPr>
          <p:cNvSpPr/>
          <p:nvPr/>
        </p:nvSpPr>
        <p:spPr>
          <a:xfrm>
            <a:off x="167930" y="3728831"/>
            <a:ext cx="8604448" cy="382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 fontAlgn="base">
              <a:lnSpc>
                <a:spcPct val="115000"/>
              </a:lnSpc>
              <a:spcBef>
                <a:spcPct val="0"/>
              </a:spcBef>
            </a:pPr>
            <a:r>
              <a:rPr lang="ru-RU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/>
              </a:rPr>
              <a:t>Пункт 15 изложить в следующей редакции:</a:t>
            </a:r>
            <a:endParaRPr lang="ru-RU" sz="2400" b="1" i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charset="0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467544" y="2679425"/>
            <a:ext cx="8568952" cy="110961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899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30" y="260648"/>
            <a:ext cx="8568952" cy="1143000"/>
          </a:xfrm>
        </p:spPr>
        <p:txBody>
          <a:bodyPr>
            <a:normAutofit fontScale="90000"/>
          </a:bodyPr>
          <a:lstStyle/>
          <a:p>
            <a:r>
              <a:rPr lang="ru-RU" sz="1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3399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ПРИКАЗ  от 17 ноября 2017 г. N 1138  </a:t>
            </a:r>
            <a:br>
              <a:rPr lang="ru-RU" sz="1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3399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</a:br>
            <a:r>
              <a:rPr lang="ru-RU" sz="1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3399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О ВНЕСЕНИИ   ИЗМЕНЕНИЙ</a:t>
            </a:r>
            <a:r>
              <a:rPr lang="en-US" sz="1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3399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   </a:t>
            </a:r>
            <a:r>
              <a:rPr lang="ru-RU" sz="1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3399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В ПОРЯДОК ПРОВЕДЕНИЯ ГИА ПО ОБРАЗОВАТЕЛЬНЫМ ПРОГРАММАМ СПО , УТВЕРЖДЕННЫЙ ПРИКАЗОМ  </a:t>
            </a:r>
            <a:r>
              <a:rPr lang="ru-RU" sz="18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3399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Минобрнауки</a:t>
            </a:r>
            <a:r>
              <a:rPr lang="ru-RU" sz="1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3399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РФ от 16 АВГУСТА 2013 Г. N 968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41893" y="4402742"/>
            <a:ext cx="7315826" cy="232217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defRPr/>
            </a:pPr>
            <a:r>
              <a:rPr lang="ru-RU" b="1" spc="-100" dirty="0">
                <a:solidFill>
                  <a:srgbClr val="1F497D"/>
                </a:solidFill>
                <a:ea typeface="Times New Roman"/>
                <a:cs typeface="Times New Roman"/>
              </a:rPr>
              <a:t>"12. В зависимости от осваиваемой образовательной программы СПО и </a:t>
            </a:r>
            <a:r>
              <a:rPr lang="ru-RU" b="1" spc="-100" dirty="0">
                <a:solidFill>
                  <a:srgbClr val="C00000"/>
                </a:solidFill>
                <a:ea typeface="Times New Roman"/>
                <a:cs typeface="Times New Roman"/>
              </a:rPr>
              <a:t>в соответствии с ФГОС СПО </a:t>
            </a:r>
            <a:r>
              <a:rPr lang="ru-RU" b="1" u="sng" spc="-100" dirty="0">
                <a:solidFill>
                  <a:srgbClr val="1F497D"/>
                </a:solidFill>
                <a:ea typeface="Times New Roman"/>
                <a:cs typeface="Times New Roman"/>
              </a:rPr>
              <a:t>выпускная квалификационная работа выполняется в следующих видах</a:t>
            </a:r>
            <a:r>
              <a:rPr lang="ru-RU" b="1" spc="-100" dirty="0">
                <a:solidFill>
                  <a:srgbClr val="1F497D"/>
                </a:solidFill>
                <a:ea typeface="Times New Roman"/>
                <a:cs typeface="Times New Roman"/>
              </a:rPr>
              <a:t>:</a:t>
            </a:r>
          </a:p>
          <a:p>
            <a:pPr algn="just">
              <a:lnSpc>
                <a:spcPct val="115000"/>
              </a:lnSpc>
              <a:defRPr/>
            </a:pPr>
            <a:r>
              <a:rPr lang="ru-RU" b="1" spc="-100" dirty="0">
                <a:solidFill>
                  <a:srgbClr val="1F497D"/>
                </a:solidFill>
                <a:ea typeface="Times New Roman"/>
                <a:cs typeface="Times New Roman"/>
              </a:rPr>
              <a:t>выпускная практическая квалификационная работа и письменная экзаменационная работа либо </a:t>
            </a:r>
            <a:r>
              <a:rPr lang="ru-RU" b="1" spc="-100" dirty="0">
                <a:solidFill>
                  <a:srgbClr val="C00000"/>
                </a:solidFill>
                <a:ea typeface="Times New Roman"/>
                <a:cs typeface="Times New Roman"/>
              </a:rPr>
              <a:t>демонстрационный экзамен - для выпускников, осваивающих программы подготовки квалифицированных рабочих, служащих</a:t>
            </a:r>
            <a:r>
              <a:rPr lang="ru-RU" b="1" spc="-100" dirty="0">
                <a:solidFill>
                  <a:srgbClr val="1F497D"/>
                </a:solidFill>
                <a:ea typeface="Times New Roman"/>
                <a:cs typeface="Times New Roman"/>
              </a:rPr>
              <a:t>;</a:t>
            </a:r>
          </a:p>
        </p:txBody>
      </p:sp>
      <p:sp>
        <p:nvSpPr>
          <p:cNvPr id="9" name="Выгнутая вверх стрелка 8"/>
          <p:cNvSpPr/>
          <p:nvPr/>
        </p:nvSpPr>
        <p:spPr>
          <a:xfrm rot="3709966">
            <a:off x="6640753" y="2502808"/>
            <a:ext cx="2990048" cy="115212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1239" y="1543053"/>
            <a:ext cx="7489376" cy="20036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defRPr/>
            </a:pPr>
            <a:r>
              <a:rPr lang="ru-RU" b="1" spc="-100" dirty="0">
                <a:solidFill>
                  <a:srgbClr val="1F497D"/>
                </a:solidFill>
                <a:ea typeface="Times New Roman"/>
                <a:cs typeface="Times New Roman"/>
              </a:rPr>
              <a:t>10. Формами ГИА по образовательным программам СПО </a:t>
            </a:r>
            <a:r>
              <a:rPr lang="ru-RU" b="1" u="sng" spc="-100" dirty="0">
                <a:solidFill>
                  <a:srgbClr val="1F497D"/>
                </a:solidFill>
                <a:ea typeface="Times New Roman"/>
                <a:cs typeface="Times New Roman"/>
              </a:rPr>
              <a:t>в соответствии с ФГОС СПО</a:t>
            </a:r>
            <a:r>
              <a:rPr lang="ru-RU" b="1" spc="-100" dirty="0">
                <a:solidFill>
                  <a:srgbClr val="1F497D"/>
                </a:solidFill>
                <a:ea typeface="Times New Roman"/>
                <a:cs typeface="Times New Roman"/>
              </a:rPr>
              <a:t>  являются:</a:t>
            </a:r>
          </a:p>
          <a:p>
            <a:pPr algn="just">
              <a:lnSpc>
                <a:spcPct val="115000"/>
              </a:lnSpc>
              <a:defRPr/>
            </a:pPr>
            <a:r>
              <a:rPr lang="ru-RU" b="1" spc="-100" dirty="0">
                <a:solidFill>
                  <a:srgbClr val="C00000"/>
                </a:solidFill>
                <a:ea typeface="Times New Roman"/>
                <a:cs typeface="Times New Roman"/>
              </a:rPr>
              <a:t>- защита выпускной квалификационной работы </a:t>
            </a:r>
          </a:p>
          <a:p>
            <a:pPr algn="just">
              <a:lnSpc>
                <a:spcPct val="115000"/>
              </a:lnSpc>
              <a:defRPr/>
            </a:pPr>
            <a:r>
              <a:rPr lang="ru-RU" b="1" spc="-100" dirty="0">
                <a:solidFill>
                  <a:srgbClr val="C00000"/>
                </a:solidFill>
                <a:ea typeface="Times New Roman"/>
                <a:cs typeface="Times New Roman"/>
              </a:rPr>
              <a:t>и (или)</a:t>
            </a:r>
          </a:p>
          <a:p>
            <a:pPr algn="just">
              <a:lnSpc>
                <a:spcPct val="115000"/>
              </a:lnSpc>
              <a:defRPr/>
            </a:pPr>
            <a:r>
              <a:rPr lang="ru-RU" b="1" spc="-100" dirty="0">
                <a:solidFill>
                  <a:srgbClr val="1F497D"/>
                </a:solidFill>
                <a:ea typeface="Times New Roman"/>
                <a:cs typeface="Times New Roman"/>
              </a:rPr>
              <a:t>- государственный(</a:t>
            </a:r>
            <a:r>
              <a:rPr lang="ru-RU" b="1" spc="-100" dirty="0" err="1">
                <a:solidFill>
                  <a:srgbClr val="1F497D"/>
                </a:solidFill>
                <a:ea typeface="Times New Roman"/>
                <a:cs typeface="Times New Roman"/>
              </a:rPr>
              <a:t>ые</a:t>
            </a:r>
            <a:r>
              <a:rPr lang="ru-RU" b="1" spc="-100" dirty="0">
                <a:solidFill>
                  <a:srgbClr val="1F497D"/>
                </a:solidFill>
                <a:ea typeface="Times New Roman"/>
                <a:cs typeface="Times New Roman"/>
              </a:rPr>
              <a:t>) экзамен(ы), в том числе в виде демонстрационного экзамена.".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D6920BC-26D3-4504-B2A3-75792F7D2524}"/>
              </a:ext>
            </a:extLst>
          </p:cNvPr>
          <p:cNvSpPr/>
          <p:nvPr/>
        </p:nvSpPr>
        <p:spPr>
          <a:xfrm>
            <a:off x="899596" y="3546676"/>
            <a:ext cx="6949127" cy="7934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ru-RU" sz="2400" b="1" dirty="0">
                <a:ln w="12700" cmpd="sng">
                  <a:solidFill>
                    <a:srgbClr val="8064A2"/>
                  </a:solidFill>
                  <a:prstDash val="solid"/>
                </a:ln>
                <a:solidFill>
                  <a:srgbClr val="002060"/>
                </a:solidFill>
                <a:latin typeface="Calibri"/>
              </a:rPr>
              <a:t>Подготовка </a:t>
            </a:r>
            <a:r>
              <a:rPr lang="ru-RU" sz="2400" b="1" dirty="0" err="1">
                <a:ln w="12700" cmpd="sng">
                  <a:solidFill>
                    <a:srgbClr val="8064A2"/>
                  </a:solidFill>
                  <a:prstDash val="solid"/>
                </a:ln>
                <a:solidFill>
                  <a:srgbClr val="002060"/>
                </a:solidFill>
                <a:latin typeface="Calibri"/>
              </a:rPr>
              <a:t>квалифицированнных</a:t>
            </a:r>
            <a:r>
              <a:rPr lang="ru-RU" sz="2400" b="1" dirty="0">
                <a:ln w="12700" cmpd="sng">
                  <a:solidFill>
                    <a:srgbClr val="8064A2"/>
                  </a:solidFill>
                  <a:prstDash val="solid"/>
                </a:ln>
                <a:solidFill>
                  <a:srgbClr val="002060"/>
                </a:solidFill>
                <a:latin typeface="Calibri"/>
              </a:rPr>
              <a:t> рабочих, служащих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72680" y="3780944"/>
            <a:ext cx="1290914" cy="353870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9900" dirty="0">
                <a:solidFill>
                  <a:srgbClr val="C00000"/>
                </a:solidFill>
                <a:latin typeface="Calibri"/>
              </a:rPr>
              <a:t>!</a:t>
            </a:r>
            <a:endParaRPr lang="ru-RU" sz="19900" dirty="0">
              <a:solidFill>
                <a:srgbClr val="C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2984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99668" y="4149082"/>
            <a:ext cx="7723384" cy="25560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defRPr/>
            </a:pPr>
            <a:r>
              <a:rPr lang="ru-RU" b="1" spc="-100" dirty="0">
                <a:solidFill>
                  <a:srgbClr val="1F497D"/>
                </a:solidFill>
                <a:ea typeface="Times New Roman"/>
                <a:cs typeface="Times New Roman"/>
              </a:rPr>
              <a:t>"12. В зависимости от осваиваемой образовательной программы СПО и </a:t>
            </a:r>
            <a:r>
              <a:rPr lang="ru-RU" b="1" spc="-100" dirty="0">
                <a:solidFill>
                  <a:srgbClr val="C00000"/>
                </a:solidFill>
                <a:ea typeface="Times New Roman"/>
                <a:cs typeface="Times New Roman"/>
              </a:rPr>
              <a:t>в соответствии с ФГОС СПО </a:t>
            </a:r>
            <a:r>
              <a:rPr lang="ru-RU" b="1" u="sng" spc="-100" dirty="0">
                <a:solidFill>
                  <a:srgbClr val="1F497D"/>
                </a:solidFill>
                <a:ea typeface="Times New Roman"/>
                <a:cs typeface="Times New Roman"/>
              </a:rPr>
              <a:t>выпускная квалификационная работа выполняется в следующих видах</a:t>
            </a:r>
            <a:r>
              <a:rPr lang="ru-RU" b="1" spc="-100" dirty="0">
                <a:solidFill>
                  <a:srgbClr val="1F497D"/>
                </a:solidFill>
                <a:ea typeface="Times New Roman"/>
                <a:cs typeface="Times New Roman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C00000"/>
                </a:solidFill>
              </a:rPr>
              <a:t>дипломная работа (дипломный проект) и (или) демонстрационный экзамен - для выпускников, осваивающих программы подготовки специалистов среднего звена."</a:t>
            </a:r>
          </a:p>
        </p:txBody>
      </p:sp>
      <p:sp>
        <p:nvSpPr>
          <p:cNvPr id="8" name="Выгнутая вверх стрелка 7"/>
          <p:cNvSpPr/>
          <p:nvPr/>
        </p:nvSpPr>
        <p:spPr>
          <a:xfrm rot="3709966">
            <a:off x="6688433" y="2141154"/>
            <a:ext cx="2990048" cy="115212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9" y="370960"/>
            <a:ext cx="7920880" cy="20036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defRPr/>
            </a:pPr>
            <a:r>
              <a:rPr lang="ru-RU" b="1" spc="-100" dirty="0">
                <a:solidFill>
                  <a:srgbClr val="1F497D"/>
                </a:solidFill>
                <a:ea typeface="Times New Roman"/>
                <a:cs typeface="Times New Roman"/>
              </a:rPr>
              <a:t>10. Формами ГИА по образовательным программам СПО в соответствии с ФГОС СПО  являются:</a:t>
            </a:r>
          </a:p>
          <a:p>
            <a:pPr algn="just">
              <a:lnSpc>
                <a:spcPct val="115000"/>
              </a:lnSpc>
              <a:defRPr/>
            </a:pPr>
            <a:r>
              <a:rPr lang="ru-RU" b="1" spc="-100" dirty="0">
                <a:solidFill>
                  <a:srgbClr val="C00000"/>
                </a:solidFill>
                <a:ea typeface="Times New Roman"/>
                <a:cs typeface="Times New Roman"/>
              </a:rPr>
              <a:t>- защита выпускной квалификационной работы </a:t>
            </a:r>
          </a:p>
          <a:p>
            <a:pPr algn="just">
              <a:lnSpc>
                <a:spcPct val="115000"/>
              </a:lnSpc>
              <a:defRPr/>
            </a:pPr>
            <a:r>
              <a:rPr lang="ru-RU" b="1" spc="-100" dirty="0">
                <a:solidFill>
                  <a:srgbClr val="C00000"/>
                </a:solidFill>
                <a:ea typeface="Times New Roman"/>
                <a:cs typeface="Times New Roman"/>
              </a:rPr>
              <a:t>и (или)</a:t>
            </a:r>
          </a:p>
          <a:p>
            <a:pPr algn="just">
              <a:lnSpc>
                <a:spcPct val="115000"/>
              </a:lnSpc>
              <a:defRPr/>
            </a:pPr>
            <a:r>
              <a:rPr lang="ru-RU" b="1" spc="-100" dirty="0">
                <a:solidFill>
                  <a:srgbClr val="1F497D"/>
                </a:solidFill>
                <a:ea typeface="Times New Roman"/>
                <a:cs typeface="Times New Roman"/>
              </a:rPr>
              <a:t>- </a:t>
            </a:r>
            <a:r>
              <a:rPr lang="ru-RU" b="1" spc="-100" dirty="0">
                <a:solidFill>
                  <a:srgbClr val="C00000"/>
                </a:solidFill>
                <a:cs typeface="Times New Roman"/>
              </a:rPr>
              <a:t>государственный(</a:t>
            </a:r>
            <a:r>
              <a:rPr lang="ru-RU" b="1" spc="-100" dirty="0" err="1">
                <a:solidFill>
                  <a:srgbClr val="C00000"/>
                </a:solidFill>
                <a:cs typeface="Times New Roman"/>
              </a:rPr>
              <a:t>ые</a:t>
            </a:r>
            <a:r>
              <a:rPr lang="ru-RU" b="1" spc="-100" dirty="0">
                <a:solidFill>
                  <a:srgbClr val="C00000"/>
                </a:solidFill>
                <a:cs typeface="Times New Roman"/>
              </a:rPr>
              <a:t>) экзамен(ы), в том числе в виде демонстрационного экзамена."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0977" y="3404742"/>
            <a:ext cx="670128" cy="353870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9900" dirty="0">
                <a:solidFill>
                  <a:srgbClr val="C00000"/>
                </a:solidFill>
                <a:latin typeface="Calibri"/>
              </a:rPr>
              <a:t>!</a:t>
            </a:r>
            <a:endParaRPr lang="ru-RU" sz="19900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3111E24-DF06-4F42-990C-D454A45F0C2F}"/>
              </a:ext>
            </a:extLst>
          </p:cNvPr>
          <p:cNvSpPr/>
          <p:nvPr/>
        </p:nvSpPr>
        <p:spPr>
          <a:xfrm>
            <a:off x="586041" y="2717216"/>
            <a:ext cx="7730376" cy="9095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ru-RU" sz="3200" b="1" dirty="0">
                <a:ln w="12700" cmpd="sng">
                  <a:solidFill>
                    <a:srgbClr val="8064A2"/>
                  </a:solidFill>
                  <a:prstDash val="solid"/>
                </a:ln>
                <a:solidFill>
                  <a:srgbClr val="002060"/>
                </a:solidFill>
                <a:latin typeface="Calibri"/>
              </a:rPr>
              <a:t>Подготовка специалистов </a:t>
            </a:r>
          </a:p>
          <a:p>
            <a:pPr algn="ctr">
              <a:defRPr/>
            </a:pPr>
            <a:r>
              <a:rPr lang="ru-RU" sz="3200" b="1" dirty="0">
                <a:ln w="12700" cmpd="sng">
                  <a:solidFill>
                    <a:srgbClr val="8064A2"/>
                  </a:solidFill>
                  <a:prstDash val="solid"/>
                </a:ln>
                <a:solidFill>
                  <a:srgbClr val="002060"/>
                </a:solidFill>
                <a:latin typeface="Calibri"/>
              </a:rPr>
              <a:t>среднего звена</a:t>
            </a:r>
          </a:p>
        </p:txBody>
      </p:sp>
    </p:spTree>
    <p:extLst>
      <p:ext uri="{BB962C8B-B14F-4D97-AF65-F5344CB8AC3E}">
        <p14:creationId xmlns:p14="http://schemas.microsoft.com/office/powerpoint/2010/main" val="110520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9659" y="260648"/>
            <a:ext cx="7836024" cy="1143000"/>
          </a:xfrm>
        </p:spPr>
        <p:txBody>
          <a:bodyPr>
            <a:normAutofit fontScale="90000"/>
          </a:bodyPr>
          <a:lstStyle/>
          <a:p>
            <a:r>
              <a:rPr lang="ru-RU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3399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ПРИКАЗ  от 17 ноября 2017 г. N 1138  </a:t>
            </a:r>
            <a:br>
              <a:rPr lang="ru-RU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3399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</a:br>
            <a:r>
              <a:rPr lang="ru-RU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3399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О ВНЕСЕНИИ   ИЗМЕНЕНИЙ</a:t>
            </a:r>
            <a:r>
              <a:rPr lang="en-US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3399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   </a:t>
            </a:r>
            <a:r>
              <a:rPr lang="ru-RU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3399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В ПОРЯДОК ПРОВЕДЕНИЯ ГИА ПО ОБРАЗОВАТЕЛЬНЫМ ПРОГРАММАМ СПО , УТВЕРЖДЕННЫЙ ПРИКАЗОМ  </a:t>
            </a:r>
            <a:r>
              <a:rPr lang="ru-RU" sz="20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3399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Минобрнауки</a:t>
            </a:r>
            <a:r>
              <a:rPr lang="ru-RU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3399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РФ от 16 АВГУСТА 2013 Г. N 968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27134" y="3404740"/>
            <a:ext cx="6945266" cy="16312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pc="-100" dirty="0">
                <a:solidFill>
                  <a:srgbClr val="1F497D"/>
                </a:solidFill>
                <a:ea typeface="Times New Roman"/>
                <a:cs typeface="Times New Roman"/>
              </a:rPr>
              <a:t>- руководителей или заместителей руководителей организаций, осуществляющих образовательную деятельность, соответствующую области профессиональной деятельности, к которой готовятся выпускники.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0976" y="1743028"/>
            <a:ext cx="7561383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1275"/>
              </a:spcAft>
            </a:pPr>
            <a:r>
              <a:rPr lang="ru-RU" sz="2200" b="1" spc="-100" dirty="0">
                <a:solidFill>
                  <a:srgbClr val="C00000"/>
                </a:solidFill>
                <a:ea typeface="Times New Roman"/>
                <a:cs typeface="Times New Roman"/>
              </a:rPr>
              <a:t>Председателем государственной экзаменационной комиссии образовательной организации утверждается лицо, не работающее в образовательной организации, из числа: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0979" y="3404742"/>
            <a:ext cx="936104" cy="353870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9900" dirty="0">
                <a:solidFill>
                  <a:srgbClr val="C00000"/>
                </a:solidFill>
              </a:rPr>
              <a:t>!</a:t>
            </a:r>
            <a:endParaRPr lang="ru-RU" sz="199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40718" y="5270412"/>
            <a:ext cx="7179757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pc="-100" dirty="0">
                <a:solidFill>
                  <a:srgbClr val="1F497D"/>
                </a:solidFill>
                <a:ea typeface="Times New Roman"/>
                <a:cs typeface="Times New Roman"/>
              </a:rPr>
              <a:t>- представителей работодателей или их объединений, направление деятельности которых соответствует области профессиональной деятельности, к которой готовятся выпускники</a:t>
            </a:r>
          </a:p>
        </p:txBody>
      </p:sp>
    </p:spTree>
    <p:extLst>
      <p:ext uri="{BB962C8B-B14F-4D97-AF65-F5344CB8AC3E}">
        <p14:creationId xmlns:p14="http://schemas.microsoft.com/office/powerpoint/2010/main" val="1602129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818319" y="1555670"/>
            <a:ext cx="3883424" cy="5113690"/>
          </a:xfrm>
          <a:prstGeom prst="round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5439" y="1593451"/>
            <a:ext cx="4008566" cy="507591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566037" y="2555040"/>
            <a:ext cx="948690" cy="880110"/>
            <a:chOff x="1472184" y="2221992"/>
            <a:chExt cx="1264920" cy="117348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472184" y="2221992"/>
              <a:ext cx="502920" cy="41148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srgbClr val="FFFFFF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624584" y="2374392"/>
              <a:ext cx="502920" cy="41148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srgbClr val="FFFFFF"/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776984" y="2526792"/>
              <a:ext cx="502920" cy="41148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srgbClr val="FFFFFF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929384" y="2679192"/>
              <a:ext cx="502920" cy="41148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srgbClr val="FFFFFF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081784" y="2831592"/>
              <a:ext cx="502920" cy="41148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srgbClr val="FFFFFF"/>
                </a:solidFill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221992" y="2926080"/>
              <a:ext cx="515112" cy="46939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srgbClr val="FFFFFF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 flipH="1">
            <a:off x="1964986" y="2771305"/>
            <a:ext cx="2197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Эксперты 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WS</a:t>
            </a:r>
          </a:p>
          <a:p>
            <a:pPr marL="214313" indent="-21431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Эксперты  ДЭ</a:t>
            </a:r>
          </a:p>
          <a:p>
            <a:pPr marL="214313" indent="-21431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Эксперты с опытом регион. чемпионатов</a:t>
            </a:r>
          </a:p>
          <a:p>
            <a:pPr marL="214313" indent="-21431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Сертифицированные эксперты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1171828" y="2155940"/>
            <a:ext cx="2864283" cy="605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Члены ГЭК, не являющиеся экспертами </a:t>
            </a: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</a:t>
            </a:r>
            <a:endParaRPr lang="ru-RU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92783" y="3603094"/>
            <a:ext cx="445770" cy="41833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FF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9606" y="4365422"/>
            <a:ext cx="3703532" cy="2064377"/>
          </a:xfrm>
          <a:prstGeom prst="rect">
            <a:avLst/>
          </a:prstGeom>
          <a:noFill/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Председатель ГЭК – назначается органом исполнительной власти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организует и контролирует деятельность государственной экзаменационной комиссии, обеспечивает единство требований, предъявляемых к выпускникам;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14313" indent="-21431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руководитель или зам. руководителя другой ОО</a:t>
            </a:r>
          </a:p>
          <a:p>
            <a:pPr marL="214313" indent="-21431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представитель работодателя </a:t>
            </a:r>
            <a:endParaRPr lang="ru-RU" sz="11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240743" y="4494850"/>
            <a:ext cx="2983089" cy="18122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E78A00">
                    <a:lumMod val="50000"/>
                  </a:srgbClr>
                </a:solidFill>
              </a:rPr>
              <a:t>   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Главный эксперт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14313" indent="-21431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E78A00">
                    <a:lumMod val="50000"/>
                  </a:srgbClr>
                </a:solidFill>
              </a:rPr>
              <a:t>Эксперты с опытом регион. чемпионатов</a:t>
            </a:r>
          </a:p>
          <a:p>
            <a:pPr marL="214313" indent="-21431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E78A00">
                    <a:lumMod val="50000"/>
                  </a:srgbClr>
                </a:solidFill>
              </a:rPr>
              <a:t>Сертифицированные эксперты</a:t>
            </a:r>
            <a:endParaRPr lang="ru-RU" sz="2000" b="1" dirty="0">
              <a:solidFill>
                <a:srgbClr val="E78A00">
                  <a:lumMod val="50000"/>
                </a:srgbClr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100" b="1" dirty="0">
              <a:solidFill>
                <a:srgbClr val="E78A00">
                  <a:lumMod val="50000"/>
                </a:srgbClr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u="sng" dirty="0">
                <a:solidFill>
                  <a:srgbClr val="E78A00">
                    <a:lumMod val="50000"/>
                  </a:srgbClr>
                </a:solidFill>
              </a:rPr>
              <a:t>Может быть представителем ОО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617732" y="1744984"/>
            <a:ext cx="2748198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E78A00">
                    <a:lumMod val="50000"/>
                  </a:srgbClr>
                </a:solidFill>
              </a:rPr>
              <a:t>Экспертная группа </a:t>
            </a:r>
            <a:r>
              <a:rPr lang="en-US" sz="2000" b="1" dirty="0">
                <a:solidFill>
                  <a:srgbClr val="E78A00">
                    <a:lumMod val="50000"/>
                  </a:srgbClr>
                </a:solidFill>
              </a:rPr>
              <a:t>WS</a:t>
            </a:r>
            <a:endParaRPr lang="ru-RU" sz="2000" b="1" dirty="0">
              <a:solidFill>
                <a:srgbClr val="E78A00">
                  <a:lumMod val="50000"/>
                </a:srgbClr>
              </a:solidFill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5059360" y="2330459"/>
            <a:ext cx="1206025" cy="1178285"/>
            <a:chOff x="7278624" y="1782285"/>
            <a:chExt cx="1353312" cy="1347121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7278624" y="1782285"/>
              <a:ext cx="438912" cy="43272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srgbClr val="FFFFFF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7431024" y="1934685"/>
              <a:ext cx="438912" cy="43272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srgbClr val="FFFFFF"/>
                </a:solidFill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7583424" y="2087085"/>
              <a:ext cx="438912" cy="43272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srgbClr val="FFFFFF"/>
                </a:solidFill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7735824" y="2239485"/>
              <a:ext cx="438912" cy="43272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srgbClr val="FFFFFF"/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7888224" y="2391885"/>
              <a:ext cx="438912" cy="43272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srgbClr val="FFFFFF"/>
                </a:solidFill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8040624" y="2544285"/>
              <a:ext cx="438912" cy="43272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srgbClr val="FFFFFF"/>
                </a:solidFill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8193024" y="2696685"/>
              <a:ext cx="438912" cy="43272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srgbClr val="FFFFFF"/>
                </a:solidFill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5810958" y="3707490"/>
            <a:ext cx="517709" cy="33855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478964" y="2531335"/>
            <a:ext cx="2192376" cy="1810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E78A00">
                    <a:lumMod val="50000"/>
                  </a:srgbClr>
                </a:solidFill>
              </a:rPr>
              <a:t>Эксперты  ДЭ</a:t>
            </a:r>
          </a:p>
          <a:p>
            <a:pPr marL="214313" indent="-21431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E78A00">
                    <a:lumMod val="50000"/>
                  </a:srgbClr>
                </a:solidFill>
              </a:rPr>
              <a:t>Эксперты с опытом регион. чемпионатов</a:t>
            </a:r>
          </a:p>
          <a:p>
            <a:pPr marL="214313" indent="-21431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600" b="1" dirty="0" err="1">
                <a:solidFill>
                  <a:srgbClr val="E78A00">
                    <a:lumMod val="50000"/>
                  </a:srgbClr>
                </a:solidFill>
              </a:rPr>
              <a:t>Сертифици-рованные</a:t>
            </a:r>
            <a:r>
              <a:rPr lang="ru-RU" sz="1600" b="1" dirty="0">
                <a:solidFill>
                  <a:srgbClr val="E78A00">
                    <a:lumMod val="50000"/>
                  </a:srgbClr>
                </a:solidFill>
              </a:rPr>
              <a:t> эксперты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63739" y="1555670"/>
            <a:ext cx="1112949" cy="5605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ГЭК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47362" y="378869"/>
            <a:ext cx="34996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E78A00">
                    <a:lumMod val="50000"/>
                  </a:srgbClr>
                </a:solidFill>
                <a:latin typeface="Tahoma" charset="0"/>
              </a:rPr>
              <a:t>Регулирует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E78A00">
                    <a:lumMod val="50000"/>
                  </a:srgbClr>
                </a:solidFill>
                <a:latin typeface="Tahoma" charset="0"/>
              </a:rPr>
              <a:t>система образования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479802" y="378869"/>
            <a:ext cx="39253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E78A00">
                    <a:lumMod val="50000"/>
                  </a:srgbClr>
                </a:solidFill>
                <a:latin typeface="Tahoma" charset="0"/>
              </a:rPr>
              <a:t>Регулируют регламенты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E78A00">
                    <a:lumMod val="50000"/>
                  </a:srgbClr>
                </a:solidFill>
                <a:latin typeface="Tahoma" charset="0"/>
              </a:rPr>
              <a:t>Союза </a:t>
            </a:r>
            <a:r>
              <a:rPr lang="en-US" sz="2400" b="1" dirty="0">
                <a:solidFill>
                  <a:srgbClr val="E78A00">
                    <a:lumMod val="50000"/>
                  </a:srgbClr>
                </a:solidFill>
                <a:latin typeface="Tahoma" charset="0"/>
              </a:rPr>
              <a:t>WS</a:t>
            </a:r>
            <a:endParaRPr lang="ru-RU" sz="2400" b="1" dirty="0">
              <a:solidFill>
                <a:srgbClr val="E78A00">
                  <a:lumMod val="50000"/>
                </a:srgbClr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98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A8F8C25-FE8F-4C0F-8333-BAD57CFE6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8326"/>
            <a:ext cx="8795320" cy="68431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Данные по экспертам демонстрационного экзамена в составе экспертных групп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12E4CF77-0609-4359-9B67-A696AB2CC586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85548710"/>
              </p:ext>
            </p:extLst>
          </p:nvPr>
        </p:nvGraphicFramePr>
        <p:xfrm>
          <a:off x="107504" y="856852"/>
          <a:ext cx="9006801" cy="5976017"/>
        </p:xfrm>
        <a:graphic>
          <a:graphicData uri="http://schemas.openxmlformats.org/drawingml/2006/table">
            <a:tbl>
              <a:tblPr firstRow="1" firstCol="1" bandRow="1">
                <a:tableStyleId>{74C1A8A3-306A-4EB7-A6B1-4F7E0EB9C5D6}</a:tableStyleId>
              </a:tblPr>
              <a:tblGrid>
                <a:gridCol w="2385001">
                  <a:extLst>
                    <a:ext uri="{9D8B030D-6E8A-4147-A177-3AD203B41FA5}">
                      <a16:colId xmlns="" xmlns:a16="http://schemas.microsoft.com/office/drawing/2014/main" val="2733651372"/>
                    </a:ext>
                  </a:extLst>
                </a:gridCol>
                <a:gridCol w="1588799">
                  <a:extLst>
                    <a:ext uri="{9D8B030D-6E8A-4147-A177-3AD203B41FA5}">
                      <a16:colId xmlns="" xmlns:a16="http://schemas.microsoft.com/office/drawing/2014/main" val="1681296373"/>
                    </a:ext>
                  </a:extLst>
                </a:gridCol>
                <a:gridCol w="1061002">
                  <a:extLst>
                    <a:ext uri="{9D8B030D-6E8A-4147-A177-3AD203B41FA5}">
                      <a16:colId xmlns="" xmlns:a16="http://schemas.microsoft.com/office/drawing/2014/main" val="1841782368"/>
                    </a:ext>
                  </a:extLst>
                </a:gridCol>
                <a:gridCol w="1061002">
                  <a:extLst>
                    <a:ext uri="{9D8B030D-6E8A-4147-A177-3AD203B41FA5}">
                      <a16:colId xmlns="" xmlns:a16="http://schemas.microsoft.com/office/drawing/2014/main" val="2742420693"/>
                    </a:ext>
                  </a:extLst>
                </a:gridCol>
                <a:gridCol w="1457300">
                  <a:extLst>
                    <a:ext uri="{9D8B030D-6E8A-4147-A177-3AD203B41FA5}">
                      <a16:colId xmlns="" xmlns:a16="http://schemas.microsoft.com/office/drawing/2014/main" val="694770967"/>
                    </a:ext>
                  </a:extLst>
                </a:gridCol>
                <a:gridCol w="1453697">
                  <a:extLst>
                    <a:ext uri="{9D8B030D-6E8A-4147-A177-3AD203B41FA5}">
                      <a16:colId xmlns="" xmlns:a16="http://schemas.microsoft.com/office/drawing/2014/main" val="391090325"/>
                    </a:ext>
                  </a:extLst>
                </a:gridCol>
              </a:tblGrid>
              <a:tr h="6859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100" dirty="0">
                          <a:effectLst/>
                        </a:rPr>
                        <a:t>Компетенция </a:t>
                      </a:r>
                      <a:r>
                        <a:rPr lang="ru-RU" sz="1100" dirty="0" err="1">
                          <a:effectLst/>
                        </a:rPr>
                        <a:t>Ворлдскиллс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8" marR="65458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100" dirty="0">
                          <a:effectLst/>
                        </a:rPr>
                        <a:t>Общее кол-во экспертов, участвовавших в ДЭ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8" marR="65458" marT="0" marB="0" anchor="ctr"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100" dirty="0">
                          <a:effectLst/>
                        </a:rPr>
                        <a:t>Среднее кол-во экспертов на площадке ДЭ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8" marR="65458" marT="0" marB="0" anchor="ctr"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100" dirty="0">
                          <a:effectLst/>
                        </a:rPr>
                        <a:t>Среднее кол-во студентов на одного эксперта </a:t>
                      </a:r>
                      <a:r>
                        <a:rPr lang="en-US" sz="1100" dirty="0">
                          <a:effectLst/>
                        </a:rPr>
                        <a:t>WS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8" marR="65458" marT="0" marB="0" anchor="ctr"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100" dirty="0">
                          <a:effectLst/>
                        </a:rPr>
                        <a:t>Эксперты – представители работодателей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8" marR="65458" marT="0" marB="0"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100" dirty="0">
                          <a:effectLst/>
                        </a:rPr>
                        <a:t>% экспертов из числа работодателей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8" marR="65458" marT="0" marB="0">
                    <a:solidFill>
                      <a:srgbClr val="99663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99171133"/>
                  </a:ext>
                </a:extLst>
              </a:tr>
              <a:tr h="3362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Столярное дело</a:t>
                      </a:r>
                      <a:endParaRPr lang="ru-RU" sz="10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8" marR="6545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5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effectLst/>
                        </a:rPr>
                        <a:t>3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8" marR="6545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8" marR="65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effectLst/>
                        </a:rPr>
                        <a:t>6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8" marR="65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400" dirty="0">
                          <a:effectLst/>
                        </a:rPr>
                        <a:t>---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8" marR="65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400" b="1" dirty="0">
                          <a:effectLst/>
                        </a:rPr>
                        <a:t>---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8" marR="65458" marT="0" marB="0"/>
                </a:tc>
                <a:extLst>
                  <a:ext uri="{0D108BD9-81ED-4DB2-BD59-A6C34878D82A}">
                    <a16:rowId xmlns="" xmlns:a16="http://schemas.microsoft.com/office/drawing/2014/main" val="1056877648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Плотницкое дело</a:t>
                      </a:r>
                      <a:endParaRPr lang="ru-RU" sz="10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8" marR="6545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5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8" marR="6545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8" marR="65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8" marR="65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400">
                          <a:effectLst/>
                        </a:rPr>
                        <a:t>---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8" marR="65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400" b="1">
                          <a:effectLst/>
                        </a:rPr>
                        <a:t>---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8" marR="65458" marT="0" marB="0"/>
                </a:tc>
                <a:extLst>
                  <a:ext uri="{0D108BD9-81ED-4DB2-BD59-A6C34878D82A}">
                    <a16:rowId xmlns="" xmlns:a16="http://schemas.microsoft.com/office/drawing/2014/main" val="387797494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Малярные и декоративные работы</a:t>
                      </a:r>
                      <a:endParaRPr lang="ru-RU" sz="10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8" marR="6545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5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effectLst/>
                        </a:rPr>
                        <a:t>11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8" marR="6545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8" marR="65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8" marR="65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8" marR="65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400" b="1" dirty="0">
                          <a:effectLst/>
                        </a:rPr>
                        <a:t>45%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8" marR="65458" marT="0" marB="0"/>
                </a:tc>
                <a:extLst>
                  <a:ext uri="{0D108BD9-81ED-4DB2-BD59-A6C34878D82A}">
                    <a16:rowId xmlns="" xmlns:a16="http://schemas.microsoft.com/office/drawing/2014/main" val="129618777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Облицовка плиткой</a:t>
                      </a:r>
                      <a:endParaRPr lang="ru-RU" sz="10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8" marR="6545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5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8" marR="6545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8" marR="65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8" marR="65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8" marR="65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400" b="1">
                          <a:effectLst/>
                        </a:rPr>
                        <a:t>60%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8" marR="65458" marT="0" marB="0"/>
                </a:tc>
                <a:extLst>
                  <a:ext uri="{0D108BD9-81ED-4DB2-BD59-A6C34878D82A}">
                    <a16:rowId xmlns="" xmlns:a16="http://schemas.microsoft.com/office/drawing/2014/main" val="1557174513"/>
                  </a:ext>
                </a:extLst>
              </a:tr>
              <a:tr h="3881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Сухое строительство и штукатурные работы</a:t>
                      </a:r>
                      <a:endParaRPr lang="ru-RU" sz="10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8" marR="6545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5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8" marR="6545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8" marR="65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8" marR="65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400">
                          <a:effectLst/>
                        </a:rPr>
                        <a:t>---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8" marR="65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400" b="1">
                          <a:effectLst/>
                        </a:rPr>
                        <a:t>---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8" marR="65458" marT="0" marB="0"/>
                </a:tc>
                <a:extLst>
                  <a:ext uri="{0D108BD9-81ED-4DB2-BD59-A6C34878D82A}">
                    <a16:rowId xmlns="" xmlns:a16="http://schemas.microsoft.com/office/drawing/2014/main" val="2509428591"/>
                  </a:ext>
                </a:extLst>
              </a:tr>
              <a:tr h="230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Сантехника и отопление</a:t>
                      </a:r>
                      <a:endParaRPr lang="ru-RU" sz="10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8" marR="6545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5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effectLst/>
                        </a:rPr>
                        <a:t>26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8" marR="6545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effectLst/>
                        </a:rPr>
                        <a:t>5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8" marR="65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8" marR="65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effectLst/>
                        </a:rPr>
                        <a:t>8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8" marR="65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400" b="1">
                          <a:effectLst/>
                        </a:rPr>
                        <a:t>30,7%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8" marR="65458" marT="0" marB="0"/>
                </a:tc>
                <a:extLst>
                  <a:ext uri="{0D108BD9-81ED-4DB2-BD59-A6C34878D82A}">
                    <a16:rowId xmlns="" xmlns:a16="http://schemas.microsoft.com/office/drawing/2014/main" val="1844507936"/>
                  </a:ext>
                </a:extLst>
              </a:tr>
              <a:tr h="230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Электромонтаж</a:t>
                      </a:r>
                      <a:endParaRPr lang="ru-RU" sz="10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8" marR="6545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5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effectLst/>
                        </a:rPr>
                        <a:t>12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8" marR="6545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effectLst/>
                        </a:rPr>
                        <a:t>6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8" marR="65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8" marR="65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8" marR="65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400" b="1" dirty="0">
                          <a:effectLst/>
                        </a:rPr>
                        <a:t>16,7%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8" marR="65458" marT="0" marB="0"/>
                </a:tc>
                <a:extLst>
                  <a:ext uri="{0D108BD9-81ED-4DB2-BD59-A6C34878D82A}">
                    <a16:rowId xmlns="" xmlns:a16="http://schemas.microsoft.com/office/drawing/2014/main" val="3466906174"/>
                  </a:ext>
                </a:extLst>
              </a:tr>
              <a:tr h="3881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Токарные работы на станках с ЧПУ</a:t>
                      </a:r>
                      <a:endParaRPr lang="ru-RU" sz="10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8" marR="6545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5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effectLst/>
                        </a:rPr>
                        <a:t>31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8" marR="6545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effectLst/>
                        </a:rPr>
                        <a:t>6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8" marR="65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effectLst/>
                        </a:rPr>
                        <a:t>3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8" marR="65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effectLst/>
                        </a:rPr>
                        <a:t>8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8" marR="65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400" b="1" dirty="0">
                          <a:effectLst/>
                        </a:rPr>
                        <a:t>25,8%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8" marR="65458" marT="0" marB="0"/>
                </a:tc>
                <a:extLst>
                  <a:ext uri="{0D108BD9-81ED-4DB2-BD59-A6C34878D82A}">
                    <a16:rowId xmlns="" xmlns:a16="http://schemas.microsoft.com/office/drawing/2014/main" val="4279064181"/>
                  </a:ext>
                </a:extLst>
              </a:tr>
              <a:tr h="4141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Фрезерные работы на станках с ЧПУ</a:t>
                      </a:r>
                      <a:endParaRPr lang="ru-RU" sz="10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8" marR="6545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5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effectLst/>
                        </a:rPr>
                        <a:t>31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8" marR="6545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effectLst/>
                        </a:rPr>
                        <a:t>7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8" marR="65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effectLst/>
                        </a:rPr>
                        <a:t>2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8" marR="65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effectLst/>
                        </a:rPr>
                        <a:t>19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8" marR="65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400" b="1">
                          <a:effectLst/>
                        </a:rPr>
                        <a:t>61,3%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8" marR="65458" marT="0" marB="0"/>
                </a:tc>
                <a:extLst>
                  <a:ext uri="{0D108BD9-81ED-4DB2-BD59-A6C34878D82A}">
                    <a16:rowId xmlns="" xmlns:a16="http://schemas.microsoft.com/office/drawing/2014/main" val="1005524908"/>
                  </a:ext>
                </a:extLst>
              </a:tr>
              <a:tr h="230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Неразрушающий контроль</a:t>
                      </a:r>
                      <a:endParaRPr lang="ru-RU" sz="10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8" marR="6545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5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effectLst/>
                        </a:rPr>
                        <a:t>6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8" marR="6545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8" marR="65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effectLst/>
                        </a:rPr>
                        <a:t>6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8" marR="65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effectLst/>
                        </a:rPr>
                        <a:t>6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8" marR="65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400" b="1">
                          <a:effectLst/>
                        </a:rPr>
                        <a:t>100%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8" marR="65458" marT="0" marB="0"/>
                </a:tc>
                <a:extLst>
                  <a:ext uri="{0D108BD9-81ED-4DB2-BD59-A6C34878D82A}">
                    <a16:rowId xmlns="" xmlns:a16="http://schemas.microsoft.com/office/drawing/2014/main" val="917537127"/>
                  </a:ext>
                </a:extLst>
              </a:tr>
              <a:tr h="3881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Лабораторный химический анализ</a:t>
                      </a:r>
                      <a:endParaRPr lang="ru-RU" sz="10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8" marR="6545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5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effectLst/>
                        </a:rPr>
                        <a:t>16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8" marR="6545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effectLst/>
                        </a:rPr>
                        <a:t>8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8" marR="65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8" marR="65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effectLst/>
                        </a:rPr>
                        <a:t>12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8" marR="65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400" b="1">
                          <a:effectLst/>
                        </a:rPr>
                        <a:t>75%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8" marR="65458" marT="0" marB="0"/>
                </a:tc>
                <a:extLst>
                  <a:ext uri="{0D108BD9-81ED-4DB2-BD59-A6C34878D82A}">
                    <a16:rowId xmlns="" xmlns:a16="http://schemas.microsoft.com/office/drawing/2014/main" val="1562097695"/>
                  </a:ext>
                </a:extLst>
              </a:tr>
              <a:tr h="4549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Ремонт и обслуживание легковых автомобилей</a:t>
                      </a:r>
                      <a:endParaRPr lang="ru-RU" sz="10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8" marR="6545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5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effectLst/>
                        </a:rPr>
                        <a:t>160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8" marR="6545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effectLst/>
                        </a:rPr>
                        <a:t>8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8" marR="65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8" marR="65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effectLst/>
                        </a:rPr>
                        <a:t>32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8" marR="65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400" b="1" dirty="0">
                          <a:effectLst/>
                        </a:rPr>
                        <a:t>20%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8" marR="65458" marT="0" marB="0"/>
                </a:tc>
                <a:extLst>
                  <a:ext uri="{0D108BD9-81ED-4DB2-BD59-A6C34878D82A}">
                    <a16:rowId xmlns="" xmlns:a16="http://schemas.microsoft.com/office/drawing/2014/main" val="2660633045"/>
                  </a:ext>
                </a:extLst>
              </a:tr>
              <a:tr h="230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Окраска автомобилей</a:t>
                      </a:r>
                      <a:endParaRPr lang="ru-RU" sz="10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8" marR="6545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5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8" marR="6545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8" marR="65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8" marR="65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8" marR="65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400" b="1" dirty="0">
                          <a:effectLst/>
                        </a:rPr>
                        <a:t>33,3%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8" marR="65458" marT="0" marB="0"/>
                </a:tc>
                <a:extLst>
                  <a:ext uri="{0D108BD9-81ED-4DB2-BD59-A6C34878D82A}">
                    <a16:rowId xmlns="" xmlns:a16="http://schemas.microsoft.com/office/drawing/2014/main" val="489234531"/>
                  </a:ext>
                </a:extLst>
              </a:tr>
              <a:tr h="230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Кузовной ремонт</a:t>
                      </a:r>
                      <a:endParaRPr lang="ru-RU" sz="10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8" marR="6545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5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effectLst/>
                        </a:rPr>
                        <a:t>13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8" marR="6545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effectLst/>
                        </a:rPr>
                        <a:t>6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8" marR="65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8" marR="65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8" marR="65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400" b="1" dirty="0">
                          <a:effectLst/>
                        </a:rPr>
                        <a:t>23%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8" marR="65458" marT="0" marB="0"/>
                </a:tc>
                <a:extLst>
                  <a:ext uri="{0D108BD9-81ED-4DB2-BD59-A6C34878D82A}">
                    <a16:rowId xmlns="" xmlns:a16="http://schemas.microsoft.com/office/drawing/2014/main" val="2581299494"/>
                  </a:ext>
                </a:extLst>
              </a:tr>
              <a:tr h="3881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Обслуживание грузовой техники</a:t>
                      </a:r>
                      <a:endParaRPr lang="ru-RU" sz="10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8" marR="6545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5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effectLst/>
                        </a:rPr>
                        <a:t>17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8" marR="6545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effectLst/>
                        </a:rPr>
                        <a:t>8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8" marR="65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8" marR="65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effectLst/>
                        </a:rPr>
                        <a:t>7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8" marR="65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400" b="1" dirty="0">
                          <a:effectLst/>
                        </a:rPr>
                        <a:t>41,2%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8" marR="65458" marT="0" marB="0"/>
                </a:tc>
                <a:extLst>
                  <a:ext uri="{0D108BD9-81ED-4DB2-BD59-A6C34878D82A}">
                    <a16:rowId xmlns="" xmlns:a16="http://schemas.microsoft.com/office/drawing/2014/main" val="3011905658"/>
                  </a:ext>
                </a:extLst>
              </a:tr>
              <a:tr h="3184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Итого:</a:t>
                      </a:r>
                      <a:endParaRPr lang="ru-RU" sz="11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8" marR="65458" marT="0" marB="0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55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effectLst/>
                        </a:rPr>
                        <a:t>343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8" marR="65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400">
                          <a:effectLst/>
                        </a:rPr>
                        <a:t>5,4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8" marR="65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400">
                          <a:effectLst/>
                        </a:rPr>
                        <a:t>2,9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8" marR="65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effectLst/>
                        </a:rPr>
                        <a:t>111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8" marR="65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400" b="1" dirty="0">
                          <a:effectLst/>
                        </a:rPr>
                        <a:t>32,4%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8" marR="65458" marT="0" marB="0"/>
                </a:tc>
                <a:extLst>
                  <a:ext uri="{0D108BD9-81ED-4DB2-BD59-A6C34878D82A}">
                    <a16:rowId xmlns="" xmlns:a16="http://schemas.microsoft.com/office/drawing/2014/main" val="3874683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323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Шаблон оформления «Светокопия»">
  <a:themeElements>
    <a:clrScheme name="Другая 22">
      <a:dk1>
        <a:srgbClr val="FF9900"/>
      </a:dk1>
      <a:lt1>
        <a:srgbClr val="FFFFFF"/>
      </a:lt1>
      <a:dk2>
        <a:srgbClr val="BF7200"/>
      </a:dk2>
      <a:lt2>
        <a:srgbClr val="FFCC66"/>
      </a:lt2>
      <a:accent1>
        <a:srgbClr val="F1861B"/>
      </a:accent1>
      <a:accent2>
        <a:srgbClr val="F3ECF9"/>
      </a:accent2>
      <a:accent3>
        <a:srgbClr val="AAAAB8"/>
      </a:accent3>
      <a:accent4>
        <a:srgbClr val="7030A0"/>
      </a:accent4>
      <a:accent5>
        <a:srgbClr val="FFCAAA"/>
      </a:accent5>
      <a:accent6>
        <a:srgbClr val="00003D"/>
      </a:accent6>
      <a:hlink>
        <a:srgbClr val="7F7F00"/>
      </a:hlink>
      <a:folHlink>
        <a:srgbClr val="F1861B"/>
      </a:folHlink>
    </a:clrScheme>
    <a:fontScheme name="Тема Office">
      <a:majorFont>
        <a:latin typeface="Tahoma"/>
        <a:ea typeface=""/>
        <a:cs typeface="Tahoma"/>
      </a:majorFont>
      <a:minorFont>
        <a:latin typeface="Tahoma"/>
        <a:ea typeface=""/>
        <a:cs typeface="Taho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40458C"/>
        </a:dk1>
        <a:lt1>
          <a:srgbClr val="FFFFFF"/>
        </a:lt1>
        <a:dk2>
          <a:srgbClr val="9900CC"/>
        </a:dk2>
        <a:lt2>
          <a:srgbClr val="1B285F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4D4D4D"/>
        </a:dk2>
        <a:lt2>
          <a:srgbClr val="333333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3D62"/>
        </a:dk1>
        <a:lt1>
          <a:srgbClr val="E3F0F9"/>
        </a:lt1>
        <a:dk2>
          <a:srgbClr val="006699"/>
        </a:dk2>
        <a:lt2>
          <a:srgbClr val="000000"/>
        </a:lt2>
        <a:accent1>
          <a:srgbClr val="9AC0EA"/>
        </a:accent1>
        <a:accent2>
          <a:srgbClr val="80C3C8"/>
        </a:accent2>
        <a:accent3>
          <a:srgbClr val="EFF6FB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D62"/>
        </a:dk1>
        <a:lt1>
          <a:srgbClr val="FFFFFF"/>
        </a:lt1>
        <a:dk2>
          <a:srgbClr val="006699"/>
        </a:dk2>
        <a:lt2>
          <a:srgbClr val="000000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3300"/>
        </a:dk1>
        <a:lt1>
          <a:srgbClr val="FFFFFF"/>
        </a:lt1>
        <a:dk2>
          <a:srgbClr val="663300"/>
        </a:dk2>
        <a:lt2>
          <a:srgbClr val="000000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Presentation">
  <a:themeElements>
    <a:clrScheme name="Level 9">
      <a:dk1>
        <a:srgbClr val="000000"/>
      </a:dk1>
      <a:lt1>
        <a:srgbClr val="FFFFFF"/>
      </a:lt1>
      <a:dk2>
        <a:srgbClr val="666699"/>
      </a:dk2>
      <a:lt2>
        <a:srgbClr val="FFCC00"/>
      </a:lt2>
      <a:accent1>
        <a:srgbClr val="FF9900"/>
      </a:accent1>
      <a:accent2>
        <a:srgbClr val="FF99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8A00"/>
      </a:accent6>
      <a:hlink>
        <a:srgbClr val="666699"/>
      </a:hlink>
      <a:folHlink>
        <a:srgbClr val="999966"/>
      </a:folHlink>
    </a:clrScheme>
    <a:fontScheme name="Leve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9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P102600614_templat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2684</Words>
  <Application>Microsoft Office PowerPoint</Application>
  <PresentationFormat>Экран (4:3)</PresentationFormat>
  <Paragraphs>625</Paragraphs>
  <Slides>35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35</vt:i4>
      </vt:variant>
    </vt:vector>
  </HeadingPairs>
  <TitlesOfParts>
    <vt:vector size="38" baseType="lpstr">
      <vt:lpstr>Шаблон оформления «Светокопия»</vt:lpstr>
      <vt:lpstr>3_Presentation</vt:lpstr>
      <vt:lpstr>TP102600614_template</vt:lpstr>
      <vt:lpstr>Презентация PowerPoint</vt:lpstr>
      <vt:lpstr>Ключевые достижения </vt:lpstr>
      <vt:lpstr>Ключевые достижения </vt:lpstr>
      <vt:lpstr>ПРИКАЗ  от 17 ноября 2017 г. N 1138   О ВНЕСЕНИИ   ИЗМЕНЕНИЙ    В ПОРЯДОК ПРОВЕДЕНИЯ ГОСУДАРСТВЕННОЙ ИТОГОВОЙ АТТЕСТАЦИИ   ПО ОБРАЗОВАТЕЛЬНЫМ ПРОГРАММАМ СРЕДНЕГО ПРОФЕССИОНАЛЬНОГО   ОБРАЗОВАНИЯ, УТВЕРЖДЕННЫЙ ПРИКАЗОМ МИНИСТЕРСТВА ОБРАЗОВАНИЯ    И НАУКИ РОССИЙСКОЙ ФЕДЕРАЦИИ ОТ 16 АВГУСТА 2013 Г. N 968</vt:lpstr>
      <vt:lpstr>ПРИКАЗ  от 17 ноября 2017 г. N 1138   О ВНЕСЕНИИ   ИЗМЕНЕНИЙ    В ПОРЯДОК ПРОВЕДЕНИЯ ГИА ПО ОБРАЗОВАТЕЛЬНЫМ ПРОГРАММАМ СПО , УТВЕРЖДЕННЫЙ ПРИКАЗОМ  Минобрнауки РФ от 16 АВГУСТА 2013 Г. N 968</vt:lpstr>
      <vt:lpstr>Презентация PowerPoint</vt:lpstr>
      <vt:lpstr>ПРИКАЗ  от 17 ноября 2017 г. N 1138   О ВНЕСЕНИИ   ИЗМЕНЕНИЙ    В ПОРЯДОК ПРОВЕДЕНИЯ ГИА ПО ОБРАЗОВАТЕЛЬНЫМ ПРОГРАММАМ СПО , УТВЕРЖДЕННЫЙ ПРИКАЗОМ  Минобрнауки РФ от 16 АВГУСТА 2013 Г. N 968</vt:lpstr>
      <vt:lpstr>Презентация PowerPoint</vt:lpstr>
      <vt:lpstr>Данные по экспертам демонстрационного экзамена в составе экспертных групп</vt:lpstr>
      <vt:lpstr>Количество представителей работодателей, выступающих в роли экспертов по оценке результатов демонстрационного экзамена по регионам</vt:lpstr>
      <vt:lpstr>НОВЫЕ ВЫЗОВЫ ДЛЯ ОБРАЗОВАТЕЛЬНЫХ ОРГАНИЗАЦИЙ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График сдачи демонстрационного экзамена</vt:lpstr>
      <vt:lpstr>Презентация PowerPoint</vt:lpstr>
      <vt:lpstr>Презентация PowerPoint</vt:lpstr>
      <vt:lpstr>Презентация PowerPoint</vt:lpstr>
      <vt:lpstr>Внедрение демонстрационного экзамена-2018</vt:lpstr>
      <vt:lpstr>Презентация PowerPoint</vt:lpstr>
      <vt:lpstr>Презентация PowerPoint</vt:lpstr>
      <vt:lpstr>Прием в образовательные организации на начало учебного года   1288   человек</vt:lpstr>
      <vt:lpstr>Распределение итоговых оценок по видам образовательных программ</vt:lpstr>
      <vt:lpstr>Презентация PowerPoint</vt:lpstr>
      <vt:lpstr>Колледжи, в которых будет проводиться демонстрационный экзамен в рамках ГИА в 2019 году</vt:lpstr>
      <vt:lpstr>Презентация PowerPoint</vt:lpstr>
      <vt:lpstr>ДЭ в Приволожском Федеральном округе в 2019</vt:lpstr>
      <vt:lpstr>Презентация PowerPoint</vt:lpstr>
      <vt:lpstr>Презентация PowerPoint</vt:lpstr>
      <vt:lpstr>Благодарим за внимание!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Деятельность образовательных организаций СПО по подготовке к проведению демонстрационного экзамена в рамках ГИА</dc:title>
  <dc:creator>Lena</dc:creator>
  <cp:lastModifiedBy>Учебная часть</cp:lastModifiedBy>
  <cp:revision>24</cp:revision>
  <dcterms:created xsi:type="dcterms:W3CDTF">2018-11-06T19:46:16Z</dcterms:created>
  <dcterms:modified xsi:type="dcterms:W3CDTF">2019-01-23T02:49:24Z</dcterms:modified>
</cp:coreProperties>
</file>